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672" r:id="rId3"/>
    <p:sldMasterId id="2147483732" r:id="rId4"/>
    <p:sldMasterId id="2147483744" r:id="rId5"/>
    <p:sldMasterId id="2147483756" r:id="rId6"/>
    <p:sldMasterId id="2147483684" r:id="rId7"/>
    <p:sldMasterId id="2147483770" r:id="rId8"/>
    <p:sldMasterId id="2147483783" r:id="rId9"/>
    <p:sldMasterId id="2147483796" r:id="rId10"/>
  </p:sldMasterIdLst>
  <p:notesMasterIdLst>
    <p:notesMasterId r:id="rId24"/>
  </p:notesMasterIdLst>
  <p:sldIdLst>
    <p:sldId id="311" r:id="rId11"/>
    <p:sldId id="403" r:id="rId12"/>
    <p:sldId id="426" r:id="rId13"/>
    <p:sldId id="411" r:id="rId14"/>
    <p:sldId id="418" r:id="rId15"/>
    <p:sldId id="420" r:id="rId16"/>
    <p:sldId id="336" r:id="rId17"/>
    <p:sldId id="412" r:id="rId18"/>
    <p:sldId id="422" r:id="rId19"/>
    <p:sldId id="424" r:id="rId20"/>
    <p:sldId id="400" r:id="rId21"/>
    <p:sldId id="409" r:id="rId22"/>
    <p:sldId id="425" r:id="rId23"/>
  </p:sldIdLst>
  <p:sldSz cx="9144000" cy="5143500" type="screen16x9"/>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C4C4C"/>
    <a:srgbClr val="FF5050"/>
    <a:srgbClr val="01256E"/>
    <a:srgbClr val="800000"/>
    <a:srgbClr val="A50021"/>
    <a:srgbClr val="0F8674"/>
    <a:srgbClr val="404040"/>
    <a:srgbClr val="E92634"/>
    <a:srgbClr val="F5F087"/>
    <a:srgbClr val="158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90587" autoAdjust="0"/>
  </p:normalViewPr>
  <p:slideViewPr>
    <p:cSldViewPr snapToGrid="0" snapToObjects="1">
      <p:cViewPr varScale="1">
        <p:scale>
          <a:sx n="99" d="100"/>
          <a:sy n="99" d="100"/>
        </p:scale>
        <p:origin x="1310" y="67"/>
      </p:cViewPr>
      <p:guideLst/>
    </p:cSldViewPr>
  </p:slideViewPr>
  <p:outlineViewPr>
    <p:cViewPr>
      <p:scale>
        <a:sx n="33" d="100"/>
        <a:sy n="33" d="100"/>
      </p:scale>
      <p:origin x="0" y="-2424"/>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5365051643E-2"/>
          <c:y val="0.11135529012312299"/>
          <c:w val="0.97793191795540002"/>
          <c:h val="0.68045470290779397"/>
        </c:manualLayout>
      </c:layout>
      <c:barChart>
        <c:barDir val="col"/>
        <c:grouping val="clustered"/>
        <c:varyColors val="0"/>
        <c:ser>
          <c:idx val="0"/>
          <c:order val="0"/>
          <c:tx>
            <c:strRef>
              <c:f>Sheet1!$A$2</c:f>
              <c:strCache>
                <c:ptCount val="1"/>
                <c:pt idx="0">
                  <c:v>Variance in Loyalty to OH Explained</c:v>
                </c:pt>
              </c:strCache>
            </c:strRef>
          </c:tx>
          <c:spPr>
            <a:solidFill>
              <a:srgbClr val="003B6F"/>
            </a:solidFill>
            <a:ln>
              <a:noFill/>
            </a:ln>
            <a:effectLst/>
          </c:spPr>
          <c:invertIfNegative val="0"/>
          <c:dPt>
            <c:idx val="0"/>
            <c:invertIfNegative val="0"/>
            <c:bubble3D val="0"/>
            <c:spPr>
              <a:solidFill>
                <a:srgbClr val="2B73D4"/>
              </a:solidFill>
              <a:ln>
                <a:noFill/>
              </a:ln>
              <a:effectLst/>
            </c:spPr>
            <c:extLst>
              <c:ext xmlns:c16="http://schemas.microsoft.com/office/drawing/2014/chart" uri="{C3380CC4-5D6E-409C-BE32-E72D297353CC}">
                <c16:uniqueId val="{00000001-7823-42CF-B630-E1F007D19CAE}"/>
              </c:ext>
            </c:extLst>
          </c:dPt>
          <c:dPt>
            <c:idx val="1"/>
            <c:invertIfNegative val="0"/>
            <c:bubble3D val="0"/>
            <c:spPr>
              <a:solidFill>
                <a:srgbClr val="FFFF00"/>
              </a:solidFill>
              <a:ln>
                <a:noFill/>
              </a:ln>
              <a:effectLst/>
            </c:spPr>
            <c:extLst>
              <c:ext xmlns:c16="http://schemas.microsoft.com/office/drawing/2014/chart" uri="{C3380CC4-5D6E-409C-BE32-E72D297353CC}">
                <c16:uniqueId val="{00000003-7823-42CF-B630-E1F007D19CAE}"/>
              </c:ext>
            </c:extLst>
          </c:dPt>
          <c:dPt>
            <c:idx val="2"/>
            <c:invertIfNegative val="0"/>
            <c:bubble3D val="0"/>
            <c:spPr>
              <a:solidFill>
                <a:srgbClr val="FF0000"/>
              </a:solidFill>
              <a:ln>
                <a:noFill/>
              </a:ln>
              <a:effectLst/>
            </c:spPr>
            <c:extLst>
              <c:ext xmlns:c16="http://schemas.microsoft.com/office/drawing/2014/chart" uri="{C3380CC4-5D6E-409C-BE32-E72D297353CC}">
                <c16:uniqueId val="{00000005-7823-42CF-B630-E1F007D19CAE}"/>
              </c:ext>
            </c:extLst>
          </c:dPt>
          <c:dPt>
            <c:idx val="3"/>
            <c:invertIfNegative val="0"/>
            <c:bubble3D val="0"/>
            <c:spPr>
              <a:solidFill>
                <a:srgbClr val="FF6600"/>
              </a:solidFill>
              <a:ln>
                <a:noFill/>
              </a:ln>
              <a:effectLst/>
            </c:spPr>
            <c:extLst>
              <c:ext xmlns:c16="http://schemas.microsoft.com/office/drawing/2014/chart" uri="{C3380CC4-5D6E-409C-BE32-E72D297353CC}">
                <c16:uniqueId val="{00000007-7823-42CF-B630-E1F007D19CAE}"/>
              </c:ext>
            </c:extLst>
          </c:dPt>
          <c:dPt>
            <c:idx val="4"/>
            <c:invertIfNegative val="0"/>
            <c:bubble3D val="0"/>
            <c:spPr>
              <a:solidFill>
                <a:srgbClr val="000099"/>
              </a:solidFill>
              <a:ln>
                <a:noFill/>
              </a:ln>
              <a:effectLst/>
            </c:spPr>
            <c:extLst>
              <c:ext xmlns:c16="http://schemas.microsoft.com/office/drawing/2014/chart" uri="{C3380CC4-5D6E-409C-BE32-E72D297353CC}">
                <c16:uniqueId val="{00000009-7823-42CF-B630-E1F007D19CAE}"/>
              </c:ext>
            </c:extLst>
          </c:dPt>
          <c:dPt>
            <c:idx val="5"/>
            <c:invertIfNegative val="0"/>
            <c:bubble3D val="0"/>
            <c:spPr>
              <a:solidFill>
                <a:srgbClr val="7030A0"/>
              </a:solidFill>
              <a:ln>
                <a:noFill/>
              </a:ln>
              <a:effectLst/>
            </c:spPr>
            <c:extLst>
              <c:ext xmlns:c16="http://schemas.microsoft.com/office/drawing/2014/chart" uri="{C3380CC4-5D6E-409C-BE32-E72D297353CC}">
                <c16:uniqueId val="{0000000B-7823-42CF-B630-E1F007D19CAE}"/>
              </c:ext>
            </c:extLst>
          </c:dPt>
          <c:dPt>
            <c:idx val="6"/>
            <c:invertIfNegative val="0"/>
            <c:bubble3D val="0"/>
            <c:spPr>
              <a:solidFill>
                <a:srgbClr val="006600"/>
              </a:solidFill>
              <a:ln>
                <a:noFill/>
              </a:ln>
              <a:effectLst/>
            </c:spPr>
            <c:extLst>
              <c:ext xmlns:c16="http://schemas.microsoft.com/office/drawing/2014/chart" uri="{C3380CC4-5D6E-409C-BE32-E72D297353CC}">
                <c16:uniqueId val="{0000000D-7823-42CF-B630-E1F007D19CAE}"/>
              </c:ext>
            </c:extLst>
          </c:dPt>
          <c:dPt>
            <c:idx val="7"/>
            <c:invertIfNegative val="0"/>
            <c:bubble3D val="0"/>
            <c:spPr>
              <a:solidFill>
                <a:srgbClr val="009999"/>
              </a:solidFill>
              <a:ln>
                <a:noFill/>
              </a:ln>
              <a:effectLst/>
            </c:spPr>
            <c:extLst>
              <c:ext xmlns:c16="http://schemas.microsoft.com/office/drawing/2014/chart" uri="{C3380CC4-5D6E-409C-BE32-E72D297353CC}">
                <c16:uniqueId val="{0000000F-7823-42CF-B630-E1F007D19CAE}"/>
              </c:ext>
            </c:extLst>
          </c:dPt>
          <c:dPt>
            <c:idx val="8"/>
            <c:invertIfNegative val="0"/>
            <c:bubble3D val="0"/>
            <c:spPr>
              <a:solidFill>
                <a:srgbClr val="FF9933"/>
              </a:solidFill>
              <a:ln>
                <a:noFill/>
              </a:ln>
              <a:effectLst/>
            </c:spPr>
            <c:extLst>
              <c:ext xmlns:c16="http://schemas.microsoft.com/office/drawing/2014/chart" uri="{C3380CC4-5D6E-409C-BE32-E72D297353CC}">
                <c16:uniqueId val="{00000011-7823-42CF-B630-E1F007D19CA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Demographics</c:v>
                </c:pt>
                <c:pt idx="1">
                  <c:v>Health Attitudes</c:v>
                </c:pt>
                <c:pt idx="2">
                  <c:v>Negative Emotions</c:v>
                </c:pt>
                <c:pt idx="3">
                  <c:v>Warmth Dimensions</c:v>
                </c:pt>
                <c:pt idx="4">
                  <c:v>Competence Dimensions</c:v>
                </c:pt>
                <c:pt idx="5">
                  <c:v>Positive Emotions</c:v>
                </c:pt>
                <c:pt idx="6">
                  <c:v>All Variables</c:v>
                </c:pt>
              </c:strCache>
            </c:strRef>
          </c:cat>
          <c:val>
            <c:numRef>
              <c:f>Sheet1!$B$2:$H$2</c:f>
              <c:numCache>
                <c:formatCode>###0%</c:formatCode>
                <c:ptCount val="7"/>
                <c:pt idx="0">
                  <c:v>2.1999999999999999E-2</c:v>
                </c:pt>
                <c:pt idx="1">
                  <c:v>8.5000000000000006E-2</c:v>
                </c:pt>
                <c:pt idx="2">
                  <c:v>0.10199999999999999</c:v>
                </c:pt>
                <c:pt idx="3">
                  <c:v>0.42399999999999999</c:v>
                </c:pt>
                <c:pt idx="4">
                  <c:v>0.45800000000000002</c:v>
                </c:pt>
                <c:pt idx="5">
                  <c:v>0.503</c:v>
                </c:pt>
                <c:pt idx="6">
                  <c:v>0.57399999999999995</c:v>
                </c:pt>
              </c:numCache>
            </c:numRef>
          </c:val>
          <c:extLst>
            <c:ext xmlns:c16="http://schemas.microsoft.com/office/drawing/2014/chart" uri="{C3380CC4-5D6E-409C-BE32-E72D297353CC}">
              <c16:uniqueId val="{00000000-17D3-4E80-A1CD-07057603780E}"/>
            </c:ext>
          </c:extLst>
        </c:ser>
        <c:dLbls>
          <c:showLegendKey val="0"/>
          <c:showVal val="0"/>
          <c:showCatName val="0"/>
          <c:showSerName val="0"/>
          <c:showPercent val="0"/>
          <c:showBubbleSize val="0"/>
        </c:dLbls>
        <c:gapWidth val="75"/>
        <c:overlap val="-10"/>
        <c:axId val="287605680"/>
        <c:axId val="287603328"/>
      </c:barChart>
      <c:catAx>
        <c:axId val="28760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7603328"/>
        <c:crosses val="autoZero"/>
        <c:auto val="1"/>
        <c:lblAlgn val="ctr"/>
        <c:lblOffset val="100"/>
        <c:noMultiLvlLbl val="0"/>
      </c:catAx>
      <c:valAx>
        <c:axId val="287603328"/>
        <c:scaling>
          <c:orientation val="minMax"/>
          <c:max val="0.7"/>
        </c:scaling>
        <c:delete val="1"/>
        <c:axPos val="l"/>
        <c:numFmt formatCode="0%" sourceLinked="0"/>
        <c:majorTickMark val="out"/>
        <c:minorTickMark val="none"/>
        <c:tickLblPos val="nextTo"/>
        <c:crossAx val="28760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5365051643E-2"/>
          <c:y val="0.11135529012312299"/>
          <c:w val="0.97793191795540002"/>
          <c:h val="0.68045470290779397"/>
        </c:manualLayout>
      </c:layout>
      <c:barChart>
        <c:barDir val="col"/>
        <c:grouping val="clustered"/>
        <c:varyColors val="0"/>
        <c:ser>
          <c:idx val="0"/>
          <c:order val="0"/>
          <c:tx>
            <c:strRef>
              <c:f>Sheet1!$A$2</c:f>
              <c:strCache>
                <c:ptCount val="1"/>
                <c:pt idx="0">
                  <c:v>Payments &amp; Loyalty to Orlando Health</c:v>
                </c:pt>
              </c:strCache>
            </c:strRef>
          </c:tx>
          <c:spPr>
            <a:solidFill>
              <a:srgbClr val="00660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74A6-4B5F-A6BB-61D18C471413}"/>
              </c:ext>
            </c:extLst>
          </c:dPt>
          <c:dPt>
            <c:idx val="1"/>
            <c:invertIfNegative val="0"/>
            <c:bubble3D val="0"/>
            <c:spPr>
              <a:solidFill>
                <a:srgbClr val="92D050"/>
              </a:solidFill>
              <a:ln>
                <a:noFill/>
              </a:ln>
              <a:effectLst/>
            </c:spPr>
            <c:extLst>
              <c:ext xmlns:c16="http://schemas.microsoft.com/office/drawing/2014/chart" uri="{C3380CC4-5D6E-409C-BE32-E72D297353CC}">
                <c16:uniqueId val="{00000003-74A6-4B5F-A6BB-61D18C471413}"/>
              </c:ext>
            </c:extLst>
          </c:dPt>
          <c:dPt>
            <c:idx val="2"/>
            <c:invertIfNegative val="0"/>
            <c:bubble3D val="0"/>
            <c:spPr>
              <a:solidFill>
                <a:srgbClr val="92D050"/>
              </a:solidFill>
              <a:ln>
                <a:noFill/>
              </a:ln>
              <a:effectLst/>
            </c:spPr>
            <c:extLst>
              <c:ext xmlns:c16="http://schemas.microsoft.com/office/drawing/2014/chart" uri="{C3380CC4-5D6E-409C-BE32-E72D297353CC}">
                <c16:uniqueId val="{00000005-74A6-4B5F-A6BB-61D18C471413}"/>
              </c:ext>
            </c:extLst>
          </c:dPt>
          <c:dPt>
            <c:idx val="3"/>
            <c:invertIfNegative val="0"/>
            <c:bubble3D val="0"/>
            <c:spPr>
              <a:solidFill>
                <a:srgbClr val="006600"/>
              </a:solidFill>
              <a:ln>
                <a:noFill/>
              </a:ln>
              <a:effectLst/>
            </c:spPr>
            <c:extLst>
              <c:ext xmlns:c16="http://schemas.microsoft.com/office/drawing/2014/chart" uri="{C3380CC4-5D6E-409C-BE32-E72D297353CC}">
                <c16:uniqueId val="{00000007-74A6-4B5F-A6BB-61D18C471413}"/>
              </c:ext>
            </c:extLst>
          </c:dPt>
          <c:dPt>
            <c:idx val="4"/>
            <c:invertIfNegative val="0"/>
            <c:bubble3D val="0"/>
            <c:spPr>
              <a:solidFill>
                <a:srgbClr val="006600"/>
              </a:solidFill>
              <a:ln>
                <a:noFill/>
              </a:ln>
              <a:effectLst/>
            </c:spPr>
            <c:extLst>
              <c:ext xmlns:c16="http://schemas.microsoft.com/office/drawing/2014/chart" uri="{C3380CC4-5D6E-409C-BE32-E72D297353CC}">
                <c16:uniqueId val="{00000009-74A6-4B5F-A6BB-61D18C471413}"/>
              </c:ext>
            </c:extLst>
          </c:dPt>
          <c:dPt>
            <c:idx val="5"/>
            <c:invertIfNegative val="0"/>
            <c:bubble3D val="0"/>
            <c:spPr>
              <a:solidFill>
                <a:srgbClr val="006600"/>
              </a:solidFill>
              <a:ln>
                <a:noFill/>
              </a:ln>
              <a:effectLst/>
            </c:spPr>
            <c:extLst>
              <c:ext xmlns:c16="http://schemas.microsoft.com/office/drawing/2014/chart" uri="{C3380CC4-5D6E-409C-BE32-E72D297353CC}">
                <c16:uniqueId val="{0000000B-74A6-4B5F-A6BB-61D18C471413}"/>
              </c:ext>
            </c:extLst>
          </c:dPt>
          <c:dPt>
            <c:idx val="6"/>
            <c:invertIfNegative val="0"/>
            <c:bubble3D val="0"/>
            <c:spPr>
              <a:solidFill>
                <a:srgbClr val="006600"/>
              </a:solidFill>
              <a:ln>
                <a:noFill/>
              </a:ln>
              <a:effectLst/>
            </c:spPr>
            <c:extLst>
              <c:ext xmlns:c16="http://schemas.microsoft.com/office/drawing/2014/chart" uri="{C3380CC4-5D6E-409C-BE32-E72D297353CC}">
                <c16:uniqueId val="{0000000D-74A6-4B5F-A6BB-61D18C471413}"/>
              </c:ext>
            </c:extLst>
          </c:dPt>
          <c:dPt>
            <c:idx val="7"/>
            <c:invertIfNegative val="0"/>
            <c:bubble3D val="0"/>
            <c:spPr>
              <a:solidFill>
                <a:srgbClr val="006600"/>
              </a:solidFill>
              <a:ln>
                <a:noFill/>
              </a:ln>
              <a:effectLst/>
            </c:spPr>
            <c:extLst>
              <c:ext xmlns:c16="http://schemas.microsoft.com/office/drawing/2014/chart" uri="{C3380CC4-5D6E-409C-BE32-E72D297353CC}">
                <c16:uniqueId val="{0000000F-74A6-4B5F-A6BB-61D18C471413}"/>
              </c:ext>
            </c:extLst>
          </c:dPt>
          <c:dPt>
            <c:idx val="8"/>
            <c:invertIfNegative val="0"/>
            <c:bubble3D val="0"/>
            <c:spPr>
              <a:solidFill>
                <a:srgbClr val="006600"/>
              </a:solidFill>
              <a:ln>
                <a:noFill/>
              </a:ln>
              <a:effectLst/>
            </c:spPr>
            <c:extLst>
              <c:ext xmlns:c16="http://schemas.microsoft.com/office/drawing/2014/chart" uri="{C3380CC4-5D6E-409C-BE32-E72D297353CC}">
                <c16:uniqueId val="{00000011-74A6-4B5F-A6BB-61D18C47141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1-Not at all Strong</c:v>
                </c:pt>
                <c:pt idx="1">
                  <c:v>2</c:v>
                </c:pt>
                <c:pt idx="2">
                  <c:v>3</c:v>
                </c:pt>
                <c:pt idx="3">
                  <c:v>4</c:v>
                </c:pt>
                <c:pt idx="4">
                  <c:v>5</c:v>
                </c:pt>
                <c:pt idx="5">
                  <c:v>6</c:v>
                </c:pt>
                <c:pt idx="6">
                  <c:v>7-Extremely Strong</c:v>
                </c:pt>
              </c:strCache>
            </c:strRef>
          </c:cat>
          <c:val>
            <c:numRef>
              <c:f>Sheet1!$B$2:$H$2</c:f>
              <c:numCache>
                <c:formatCode>"$"#,##0</c:formatCode>
                <c:ptCount val="7"/>
                <c:pt idx="0">
                  <c:v>27956</c:v>
                </c:pt>
                <c:pt idx="1">
                  <c:v>55578</c:v>
                </c:pt>
                <c:pt idx="2">
                  <c:v>24961</c:v>
                </c:pt>
                <c:pt idx="3">
                  <c:v>25427</c:v>
                </c:pt>
                <c:pt idx="4">
                  <c:v>27432</c:v>
                </c:pt>
                <c:pt idx="5">
                  <c:v>45471</c:v>
                </c:pt>
                <c:pt idx="6">
                  <c:v>59138</c:v>
                </c:pt>
              </c:numCache>
            </c:numRef>
          </c:val>
          <c:extLst>
            <c:ext xmlns:c16="http://schemas.microsoft.com/office/drawing/2014/chart" uri="{C3380CC4-5D6E-409C-BE32-E72D297353CC}">
              <c16:uniqueId val="{00000000-17D3-4E80-A1CD-07057603780E}"/>
            </c:ext>
          </c:extLst>
        </c:ser>
        <c:dLbls>
          <c:showLegendKey val="0"/>
          <c:showVal val="0"/>
          <c:showCatName val="0"/>
          <c:showSerName val="0"/>
          <c:showPercent val="0"/>
          <c:showBubbleSize val="0"/>
        </c:dLbls>
        <c:gapWidth val="75"/>
        <c:overlap val="-10"/>
        <c:axId val="287604896"/>
        <c:axId val="287606464"/>
      </c:barChart>
      <c:catAx>
        <c:axId val="28760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7606464"/>
        <c:crosses val="autoZero"/>
        <c:auto val="1"/>
        <c:lblAlgn val="ctr"/>
        <c:lblOffset val="100"/>
        <c:noMultiLvlLbl val="0"/>
      </c:catAx>
      <c:valAx>
        <c:axId val="287606464"/>
        <c:scaling>
          <c:orientation val="minMax"/>
        </c:scaling>
        <c:delete val="1"/>
        <c:axPos val="l"/>
        <c:numFmt formatCode="&quot;$&quot;#,##0" sourceLinked="0"/>
        <c:majorTickMark val="out"/>
        <c:minorTickMark val="none"/>
        <c:tickLblPos val="nextTo"/>
        <c:crossAx val="28760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A51A26B5-063C-2446-A1D4-74E994D9D9D4}" type="datetimeFigureOut">
              <a:rPr lang="en-US" smtClean="0"/>
              <a:t>10/14/2022</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794C52E0-AFF3-5049-871E-C765A61C948C}" type="slidenum">
              <a:rPr lang="en-US" smtClean="0"/>
              <a:t>‹#›</a:t>
            </a:fld>
            <a:endParaRPr lang="en-US"/>
          </a:p>
        </p:txBody>
      </p:sp>
    </p:spTree>
    <p:extLst>
      <p:ext uri="{BB962C8B-B14F-4D97-AF65-F5344CB8AC3E}">
        <p14:creationId xmlns:p14="http://schemas.microsoft.com/office/powerpoint/2010/main" val="244834514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4C52E0-AFF3-5049-871E-C765A61C948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5209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d13fa44f3_0_260: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d13fa44f3_0_260: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endParaRPr dirty="0"/>
          </a:p>
        </p:txBody>
      </p:sp>
    </p:spTree>
    <p:extLst>
      <p:ext uri="{BB962C8B-B14F-4D97-AF65-F5344CB8AC3E}">
        <p14:creationId xmlns:p14="http://schemas.microsoft.com/office/powerpoint/2010/main" val="425499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C52E0-AFF3-5049-871E-C765A61C94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3092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C52E0-AFF3-5049-871E-C765A61C948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8739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C52E0-AFF3-5049-871E-C765A61C948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351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d13fa44f3_0_274: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d13fa44f3_0_274: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endParaRPr lang="en-US" dirty="0"/>
          </a:p>
        </p:txBody>
      </p:sp>
    </p:spTree>
    <p:extLst>
      <p:ext uri="{BB962C8B-B14F-4D97-AF65-F5344CB8AC3E}">
        <p14:creationId xmlns:p14="http://schemas.microsoft.com/office/powerpoint/2010/main" val="407527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7"/>
            <a:ext cx="5603240" cy="4246443"/>
          </a:xfrm>
        </p:spPr>
        <p:txBody>
          <a:bodyPr/>
          <a:lstStyle/>
          <a:p>
            <a:endParaRPr lang="en-US" dirty="0"/>
          </a:p>
        </p:txBody>
      </p:sp>
      <p:sp>
        <p:nvSpPr>
          <p:cNvPr id="4" name="Slide Number Placeholder 3"/>
          <p:cNvSpPr>
            <a:spLocks noGrp="1"/>
          </p:cNvSpPr>
          <p:nvPr>
            <p:ph type="sldNum" sz="quarter" idx="10"/>
          </p:nvPr>
        </p:nvSpPr>
        <p:spPr/>
        <p:txBody>
          <a:bodyPr/>
          <a:lstStyle/>
          <a:p>
            <a:fld id="{794C52E0-AFF3-5049-871E-C765A61C948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5478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744C7-2FEA-4402-928B-68592012F479}" type="slidenum">
              <a:rPr lang="en-US" smtClean="0"/>
              <a:t>6</a:t>
            </a:fld>
            <a:endParaRPr lang="en-US"/>
          </a:p>
        </p:txBody>
      </p:sp>
    </p:spTree>
    <p:extLst>
      <p:ext uri="{BB962C8B-B14F-4D97-AF65-F5344CB8AC3E}">
        <p14:creationId xmlns:p14="http://schemas.microsoft.com/office/powerpoint/2010/main" val="394778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C52E0-AFF3-5049-871E-C765A61C948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8918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d13fa44f3_0_274: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d13fa44f3_0_274: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endParaRPr lang="en-US" dirty="0"/>
          </a:p>
        </p:txBody>
      </p:sp>
    </p:spTree>
    <p:extLst>
      <p:ext uri="{BB962C8B-B14F-4D97-AF65-F5344CB8AC3E}">
        <p14:creationId xmlns:p14="http://schemas.microsoft.com/office/powerpoint/2010/main" val="4096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a:ea typeface="Geneva" charset="0"/>
              <a:cs typeface="Geneva" charset="0"/>
            </a:endParaRPr>
          </a:p>
        </p:txBody>
      </p:sp>
      <p:sp>
        <p:nvSpPr>
          <p:cNvPr id="148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367" tIns="45684" rIns="91367" bIns="45684" anchor="b">
            <a:prstTxWarp prst="textNoShape">
              <a:avLst/>
            </a:prstTxWarp>
          </a:bodyPr>
          <a:lstStyle/>
          <a:p>
            <a:pPr algn="r" defTabSz="455481"/>
            <a:fld id="{77D4B376-F45F-2B48-A1C1-90263EC98642}" type="slidenum">
              <a:rPr lang="en-US" sz="1200">
                <a:solidFill>
                  <a:srgbClr val="000000"/>
                </a:solidFill>
                <a:latin typeface="Calibri"/>
                <a:ea typeface="Calibri"/>
                <a:cs typeface="Calibri"/>
              </a:rPr>
              <a:pPr algn="r" defTabSz="455481"/>
              <a:t>9</a:t>
            </a:fld>
            <a:endParaRPr lang="en-US" sz="1200" dirty="0">
              <a:solidFill>
                <a:srgbClr val="000000"/>
              </a:solidFill>
              <a:latin typeface="Calibri"/>
              <a:ea typeface="Calibri"/>
              <a:cs typeface="Calibri"/>
            </a:endParaRPr>
          </a:p>
        </p:txBody>
      </p:sp>
    </p:spTree>
    <p:extLst>
      <p:ext uri="{BB962C8B-B14F-4D97-AF65-F5344CB8AC3E}">
        <p14:creationId xmlns:p14="http://schemas.microsoft.com/office/powerpoint/2010/main" val="396069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a:ea typeface="Geneva" charset="0"/>
              <a:cs typeface="Geneva" charset="0"/>
            </a:endParaRPr>
          </a:p>
        </p:txBody>
      </p:sp>
      <p:sp>
        <p:nvSpPr>
          <p:cNvPr id="148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367" tIns="45684" rIns="91367" bIns="45684" anchor="b">
            <a:prstTxWarp prst="textNoShape">
              <a:avLst/>
            </a:prstTxWarp>
          </a:bodyPr>
          <a:lstStyle/>
          <a:p>
            <a:pPr algn="r" defTabSz="455481"/>
            <a:fld id="{77D4B376-F45F-2B48-A1C1-90263EC98642}" type="slidenum">
              <a:rPr lang="en-US" sz="1200">
                <a:solidFill>
                  <a:srgbClr val="000000"/>
                </a:solidFill>
                <a:latin typeface="Calibri"/>
                <a:ea typeface="Calibri"/>
                <a:cs typeface="Calibri"/>
              </a:rPr>
              <a:pPr algn="r" defTabSz="455481"/>
              <a:t>10</a:t>
            </a:fld>
            <a:endParaRPr lang="en-US" sz="1200" dirty="0">
              <a:solidFill>
                <a:srgbClr val="000000"/>
              </a:solidFill>
              <a:latin typeface="Calibri"/>
              <a:ea typeface="Calibri"/>
              <a:cs typeface="Calibri"/>
            </a:endParaRPr>
          </a:p>
        </p:txBody>
      </p:sp>
    </p:spTree>
    <p:extLst>
      <p:ext uri="{BB962C8B-B14F-4D97-AF65-F5344CB8AC3E}">
        <p14:creationId xmlns:p14="http://schemas.microsoft.com/office/powerpoint/2010/main" val="345873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16375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3443058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64D-4A7B-AD47-B541-C4DCCDD52A3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60A8A-CC57-D943-B556-3B0969783DAD}"/>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8FC35-0285-7340-9B62-B9DCA8CB486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E0135D94-47E0-9945-97B0-F8D922AD53F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07AEE-F652-C244-9C15-7655CA9F8DA2}"/>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729495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8BB2B-1881-CF42-9C28-EAEC6A0F3627}"/>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E4BBE-9099-154B-83B9-E49D1166A3E6}"/>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E0408-6AB0-C940-BEFD-B43E529C1159}"/>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915947A9-7ADC-D346-BCF0-0329C1841F8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910625-73C1-6041-84A8-DA4CBD2FC6BD}"/>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14216490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5" name="Footer Placeholder 4"/>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1462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066" y="74815"/>
            <a:ext cx="6999317" cy="457395"/>
          </a:xfrm>
          <a:prstGeom prst="rect">
            <a:avLst/>
          </a:prstGeom>
        </p:spPr>
        <p:txBody>
          <a:bodyPr anchor="ctr"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01625" y="944637"/>
            <a:ext cx="8592993" cy="3874667"/>
          </a:xfrm>
          <a:prstGeom prst="rect">
            <a:avLst/>
          </a:prstGeom>
        </p:spPr>
        <p:txBody>
          <a:bodyPr/>
          <a:lstStyle>
            <a:lvl1pPr>
              <a:lnSpc>
                <a:spcPct val="100000"/>
              </a:lnSpc>
              <a:spcBef>
                <a:spcPts val="450"/>
              </a:spcBef>
              <a:spcAft>
                <a:spcPts val="450"/>
              </a:spcAft>
              <a:defRPr/>
            </a:lvl1pPr>
            <a:lvl2pPr>
              <a:lnSpc>
                <a:spcPct val="100000"/>
              </a:lnSpc>
              <a:spcBef>
                <a:spcPts val="450"/>
              </a:spcBef>
              <a:spcAft>
                <a:spcPts val="450"/>
              </a:spcAft>
              <a:defRPr/>
            </a:lvl2pPr>
            <a:lvl3pPr>
              <a:lnSpc>
                <a:spcPct val="100000"/>
              </a:lnSpc>
              <a:spcBef>
                <a:spcPts val="450"/>
              </a:spcBef>
              <a:spcAft>
                <a:spcPts val="450"/>
              </a:spcAft>
              <a:defRPr/>
            </a:lvl3pPr>
            <a:lvl4pPr>
              <a:lnSpc>
                <a:spcPct val="100000"/>
              </a:lnSpc>
              <a:spcBef>
                <a:spcPts val="450"/>
              </a:spcBef>
              <a:spcAft>
                <a:spcPts val="450"/>
              </a:spcAft>
              <a:defRPr/>
            </a:lvl4pPr>
            <a:lvl5pPr>
              <a:lnSpc>
                <a:spcPct val="100000"/>
              </a:lnSpc>
              <a:spcBef>
                <a:spcPts val="45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2463198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5" name="Footer Placeholder 4"/>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14195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6546215" cy="428625"/>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6" name="Footer Placeholder 5"/>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
        <p:nvSpPr>
          <p:cNvPr id="8"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37545967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6546215" cy="428625"/>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8" name="Footer Placeholder 7"/>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35544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6546215" cy="428625"/>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4" name="Footer Placeholder 3"/>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391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3" name="Footer Placeholder 2"/>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
        <p:nvSpPr>
          <p:cNvPr id="5"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33055875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6" name="Footer Placeholder 5"/>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068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140088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6" name="Footer Placeholder 5"/>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97349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6546215" cy="428625"/>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301625" y="944638"/>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5" name="Footer Placeholder 4"/>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80995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3389191-FFC8-2E49-B6E9-F2684BF153CF}" type="datetimeFigureOut">
              <a:rPr lang="en-US" smtClean="0">
                <a:solidFill>
                  <a:prstClr val="black"/>
                </a:solidFill>
              </a:rPr>
              <a:pPr/>
              <a:t>10/14/2022</a:t>
            </a:fld>
            <a:endParaRPr lang="en-US">
              <a:solidFill>
                <a:prstClr val="black"/>
              </a:solidFill>
            </a:endParaRPr>
          </a:p>
        </p:txBody>
      </p:sp>
      <p:sp>
        <p:nvSpPr>
          <p:cNvPr id="5" name="Footer Placeholder 4"/>
          <p:cNvSpPr>
            <a:spLocks noGrp="1"/>
          </p:cNvSpPr>
          <p:nvPr>
            <p:ph type="ftr" sz="quarter" idx="11"/>
          </p:nvPr>
        </p:nvSpPr>
        <p:spPr>
          <a:xfrm>
            <a:off x="216535" y="4979670"/>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232535" y="4919187"/>
            <a:ext cx="2133600" cy="273844"/>
          </a:xfrm>
          <a:prstGeom prst="rect">
            <a:avLst/>
          </a:prstGeom>
        </p:spPr>
        <p:txBody>
          <a:bodyPr/>
          <a:lstStyle/>
          <a:p>
            <a:fld id="{C91DC48D-2A2D-644D-96CA-95AD68D122C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852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5651247" cy="428625"/>
          </a:xfrm>
          <a:prstGeom prst="rect">
            <a:avLst/>
          </a:prstGeom>
        </p:spPr>
        <p:txBody>
          <a:bodyPr anchor="ctr"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36953" y="914400"/>
            <a:ext cx="8670094" cy="3940339"/>
          </a:xfrm>
          <a:prstGeom prst="rect">
            <a:avLst/>
          </a:prstGeom>
        </p:spPr>
        <p:txBody>
          <a:bodyPr vert="horz"/>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347315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5651247" cy="428625"/>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36953" y="914400"/>
            <a:ext cx="8670094" cy="3940339"/>
          </a:xfrm>
          <a:prstGeom prst="rect">
            <a:avLst/>
          </a:prstGeom>
        </p:spPr>
        <p:txBody>
          <a:bodyPr vert="horz"/>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8758107" y="4962145"/>
            <a:ext cx="385894" cy="254967"/>
          </a:xfrm>
          <a:prstGeom prst="rect">
            <a:avLst/>
          </a:prstGeom>
          <a:noFill/>
          <a:ln/>
        </p:spPr>
        <p:txBody>
          <a:bodyPr/>
          <a:lstStyle>
            <a:lvl1pPr algn="ctr">
              <a:defRPr>
                <a:solidFill>
                  <a:schemeClr val="bg1"/>
                </a:solidFill>
              </a:defRPr>
            </a:lvl1pPr>
          </a:lstStyle>
          <a:p>
            <a:pPr>
              <a:defRPr/>
            </a:pPr>
            <a:fld id="{927D6871-A435-D744-BA9C-16A1E2A12598}" type="slidenum">
              <a:rPr lang="en-US" smtClean="0">
                <a:solidFill>
                  <a:prstClr val="white"/>
                </a:solidFill>
              </a:rPr>
              <a:pPr>
                <a:defRPr/>
              </a:pPr>
              <a:t>‹#›</a:t>
            </a:fld>
            <a:endParaRPr lang="en-US" dirty="0">
              <a:solidFill>
                <a:prstClr val="white"/>
              </a:solidFill>
            </a:endParaRPr>
          </a:p>
        </p:txBody>
      </p:sp>
      <p:sp>
        <p:nvSpPr>
          <p:cNvPr id="5" name="Rectangle 4"/>
          <p:cNvSpPr/>
          <p:nvPr userDrawn="1"/>
        </p:nvSpPr>
        <p:spPr>
          <a:xfrm>
            <a:off x="8221054" y="4531408"/>
            <a:ext cx="828942" cy="4037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5395562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5651247" cy="428625"/>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36953" y="914400"/>
            <a:ext cx="8670094" cy="3940339"/>
          </a:xfrm>
          <a:prstGeom prst="rect">
            <a:avLst/>
          </a:prstGeom>
        </p:spPr>
        <p:txBody>
          <a:bodyPr vert="horz"/>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8758107" y="4968437"/>
            <a:ext cx="385894" cy="254967"/>
          </a:xfrm>
          <a:prstGeom prst="rect">
            <a:avLst/>
          </a:prstGeom>
          <a:noFill/>
          <a:ln/>
        </p:spPr>
        <p:txBody>
          <a:bodyPr/>
          <a:lstStyle>
            <a:lvl1pPr algn="ctr">
              <a:defRPr>
                <a:solidFill>
                  <a:schemeClr val="bg1"/>
                </a:solidFill>
              </a:defRPr>
            </a:lvl1pPr>
          </a:lstStyle>
          <a:p>
            <a:pPr>
              <a:defRPr/>
            </a:pPr>
            <a:fld id="{927D6871-A435-D744-BA9C-16A1E2A12598}" type="slidenum">
              <a:rPr lang="en-US" smtClean="0">
                <a:solidFill>
                  <a:prstClr val="white"/>
                </a:solidFill>
              </a:rPr>
              <a:pPr>
                <a:defRPr/>
              </a:pPr>
              <a:t>‹#›</a:t>
            </a:fld>
            <a:endParaRPr lang="en-US" dirty="0">
              <a:solidFill>
                <a:prstClr val="white"/>
              </a:solidFill>
            </a:endParaRPr>
          </a:p>
        </p:txBody>
      </p:sp>
      <p:sp>
        <p:nvSpPr>
          <p:cNvPr id="5" name="Rectangle 4"/>
          <p:cNvSpPr/>
          <p:nvPr userDrawn="1"/>
        </p:nvSpPr>
        <p:spPr>
          <a:xfrm>
            <a:off x="8221054" y="4531408"/>
            <a:ext cx="828942" cy="4037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076784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6_IMAGE PLACEMENT // Square">
    <p:bg>
      <p:bgPr>
        <a:solidFill>
          <a:schemeClr val="bg1"/>
        </a:solidFill>
        <a:effectLst/>
      </p:bgPr>
    </p:bg>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321107" y="924096"/>
            <a:ext cx="2365885" cy="1213379"/>
          </a:xfrm>
          <a:prstGeom prst="rect">
            <a:avLst/>
          </a:prstGeom>
          <a:ln>
            <a:noFill/>
          </a:ln>
        </p:spPr>
        <p:txBody>
          <a:bodyPr lIns="0" tIns="0" rIns="0" bIns="0" anchor="t" anchorCtr="0">
            <a:noAutofit/>
          </a:bodyPr>
          <a:lstStyle>
            <a:lvl1pPr>
              <a:defRPr>
                <a:solidFill>
                  <a:schemeClr val="tx2"/>
                </a:solidFill>
              </a:defRPr>
            </a:lvl1pPr>
          </a:lstStyle>
          <a:p>
            <a:r>
              <a:rPr lang="en-US" dirty="0"/>
              <a:t>Click to add text</a:t>
            </a:r>
          </a:p>
        </p:txBody>
      </p:sp>
      <p:sp>
        <p:nvSpPr>
          <p:cNvPr id="3" name="Picture Placeholder 2"/>
          <p:cNvSpPr>
            <a:spLocks noGrp="1"/>
          </p:cNvSpPr>
          <p:nvPr>
            <p:ph type="pic" sz="quarter" idx="13"/>
          </p:nvPr>
        </p:nvSpPr>
        <p:spPr>
          <a:xfrm>
            <a:off x="4526756" y="323852"/>
            <a:ext cx="4296966" cy="4385072"/>
          </a:xfrm>
          <a:prstGeom prst="rect">
            <a:avLst/>
          </a:prstGeom>
        </p:spPr>
        <p:txBody>
          <a:bodyPr/>
          <a:lstStyle/>
          <a:p>
            <a:endParaRPr lang="en-US" dirty="0"/>
          </a:p>
        </p:txBody>
      </p:sp>
      <p:sp>
        <p:nvSpPr>
          <p:cNvPr id="4"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43469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195183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152217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181898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3434843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81881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975260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3339991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88800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026990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10700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665035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320076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8410-78D4-7C4C-91FE-91C2F1109737}"/>
              </a:ext>
            </a:extLst>
          </p:cNvPr>
          <p:cNvSpPr>
            <a:spLocks noGrp="1"/>
          </p:cNvSpPr>
          <p:nvPr>
            <p:ph type="ctrTitle"/>
          </p:nvPr>
        </p:nvSpPr>
        <p:spPr>
          <a:xfrm>
            <a:off x="1143000" y="841375"/>
            <a:ext cx="6858000" cy="1790700"/>
          </a:xfrm>
          <a:prstGeom prst="rect">
            <a:avLst/>
          </a:prstGeom>
        </p:spPr>
        <p:txBody>
          <a:bodyPr anchor="b"/>
          <a:lstStyle>
            <a:lvl1pPr algn="ctr">
              <a:defRPr sz="600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9EA601C9-4BFE-4546-A32F-855BAA8F5C7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64214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8ECB-13A3-064F-8DF6-AA69D6D2FA0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6F6F5-626C-5F48-A4BF-649E7C997FFF}"/>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23F0-2F3A-CA49-9579-E178B194281A}"/>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D38FDBEE-87BB-9A4A-9770-D65DCD751B8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A04B12-5CDF-424E-AAAB-63091B1385D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1409778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D8E5-3669-534F-A1B7-11C7A557A29B}"/>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B2723-E728-C249-825F-835AC35A3649}"/>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8F822-D798-8346-84B3-EE0606B320CE}"/>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3A5BD261-7CF0-664E-8C6F-3624F5735CB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BDDF94-C853-714B-B1FB-5528E9E10D49}"/>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992006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514A-DAFB-494A-9064-F49035BC006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7BAA0F-BE20-F440-9526-1DF5BDDB2E73}"/>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7E81B-9967-474D-8EC9-3C5B9618DA4E}"/>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5964-8762-684B-B282-C2322077801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97F131A9-4E30-DE4C-81A1-1D912AA23A6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6DAD63-B500-F04A-9001-BCFD654CCA8F}"/>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1878201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1C66-C666-224D-9856-0451CB42F53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CF7A714-9BD5-BE40-A5E7-4D810628DE6F}"/>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B041F-BFCB-5C47-81F4-80EF82FA1FB7}"/>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221C4-EDBA-474B-9AC0-93D63A7290F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43B2-E202-FD44-9FE8-A99B173F6792}"/>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F3D0B-D785-F34E-A16A-489B0FB1AD52}"/>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8" name="Footer Placeholder 7">
            <a:extLst>
              <a:ext uri="{FF2B5EF4-FFF2-40B4-BE49-F238E27FC236}">
                <a16:creationId xmlns:a16="http://schemas.microsoft.com/office/drawing/2014/main" id="{CAD9EFC3-4ED0-9C42-9160-B877E76ABC9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3A4F23-E500-E441-96A3-4E5DD9C2E6C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96339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BCC-7B87-144A-A793-796A782ADAD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6C5106-1ABD-E24F-AB89-0B5B78751556}"/>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4" name="Footer Placeholder 3">
            <a:extLst>
              <a:ext uri="{FF2B5EF4-FFF2-40B4-BE49-F238E27FC236}">
                <a16:creationId xmlns:a16="http://schemas.microsoft.com/office/drawing/2014/main" id="{299FBAB0-46ED-444F-B015-88C3DA1500A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A11A6E-52FF-6D41-A11A-A32D88522EF3}"/>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177687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80DAB-422B-854E-ADCF-373BE033AC3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3" name="Footer Placeholder 2">
            <a:extLst>
              <a:ext uri="{FF2B5EF4-FFF2-40B4-BE49-F238E27FC236}">
                <a16:creationId xmlns:a16="http://schemas.microsoft.com/office/drawing/2014/main" id="{16682488-6AF0-1442-B75E-0319819933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99F301-BB40-B844-B071-3881AA7B98F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96374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4064660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6CDB-51B3-BF47-875E-78CB410E82D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1340C-27CF-114C-8099-B1C7B8D5BBE9}"/>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79EEA-3B4C-6947-BB84-517F3E25BE6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67C0B-7511-2F44-A222-4ECE409607D0}"/>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18A85C76-B1C3-2E49-8AD2-5B11CBD4BD3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BB148A-5B96-0149-9788-C8D0713F918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56504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0C4C-C400-7E4C-B5E0-D26150EB0E6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814E6-19C0-F246-B1D9-3993BBF293B4}"/>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00B07-462F-DB49-85D4-6C40EA10771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91F19-CFD8-2340-9EA3-8F3B5CDEFE1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F4E61316-B271-6C4E-A68B-E9848A93A4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5F202-4381-8844-9C0D-29900B71E8DC}"/>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314043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64D-4A7B-AD47-B541-C4DCCDD52A3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60A8A-CC57-D943-B556-3B0969783DAD}"/>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8FC35-0285-7340-9B62-B9DCA8CB486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E0135D94-47E0-9945-97B0-F8D922AD53F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07AEE-F652-C244-9C15-7655CA9F8DA2}"/>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134626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8BB2B-1881-CF42-9C28-EAEC6A0F3627}"/>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E4BBE-9099-154B-83B9-E49D1166A3E6}"/>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E0408-6AB0-C940-BEFD-B43E529C1159}"/>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915947A9-7ADC-D346-BCF0-0329C1841F8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910625-73C1-6041-84A8-DA4CBD2FC6BD}"/>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042479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8410-78D4-7C4C-91FE-91C2F1109737}"/>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601C9-4BFE-4546-A32F-855BAA8F5C7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9970F-84E0-AB46-ABB7-4D90BE5A49FB}"/>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A9A08BD8-D9C1-5E42-B948-C9B6C1B5B5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B03B-850D-4C43-BCB3-9DE54C89AF8E}"/>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99157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8ECB-13A3-064F-8DF6-AA69D6D2FA0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6F6F5-626C-5F48-A4BF-649E7C997FFF}"/>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23F0-2F3A-CA49-9579-E178B194281A}"/>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D38FDBEE-87BB-9A4A-9770-D65DCD751B8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A04B12-5CDF-424E-AAAB-63091B1385D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1665766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D8E5-3669-534F-A1B7-11C7A557A29B}"/>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B2723-E728-C249-825F-835AC35A3649}"/>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8F822-D798-8346-84B3-EE0606B320CE}"/>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3A5BD261-7CF0-664E-8C6F-3624F5735CB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BDDF94-C853-714B-B1FB-5528E9E10D49}"/>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457809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514A-DAFB-494A-9064-F49035BC006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7BAA0F-BE20-F440-9526-1DF5BDDB2E73}"/>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7E81B-9967-474D-8EC9-3C5B9618DA4E}"/>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5964-8762-684B-B282-C2322077801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97F131A9-4E30-DE4C-81A1-1D912AA23A6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6DAD63-B500-F04A-9001-BCFD654CCA8F}"/>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808073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1C66-C666-224D-9856-0451CB42F53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CF7A714-9BD5-BE40-A5E7-4D810628DE6F}"/>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B041F-BFCB-5C47-81F4-80EF82FA1FB7}"/>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221C4-EDBA-474B-9AC0-93D63A7290F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43B2-E202-FD44-9FE8-A99B173F6792}"/>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F3D0B-D785-F34E-A16A-489B0FB1AD52}"/>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8" name="Footer Placeholder 7">
            <a:extLst>
              <a:ext uri="{FF2B5EF4-FFF2-40B4-BE49-F238E27FC236}">
                <a16:creationId xmlns:a16="http://schemas.microsoft.com/office/drawing/2014/main" id="{CAD9EFC3-4ED0-9C42-9160-B877E76ABC9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3A4F23-E500-E441-96A3-4E5DD9C2E6C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29160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BCC-7B87-144A-A793-796A782ADAD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6C5106-1ABD-E24F-AB89-0B5B78751556}"/>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4" name="Footer Placeholder 3">
            <a:extLst>
              <a:ext uri="{FF2B5EF4-FFF2-40B4-BE49-F238E27FC236}">
                <a16:creationId xmlns:a16="http://schemas.microsoft.com/office/drawing/2014/main" id="{299FBAB0-46ED-444F-B015-88C3DA1500A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A11A6E-52FF-6D41-A11A-A32D88522EF3}"/>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70481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374805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80DAB-422B-854E-ADCF-373BE033AC3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3" name="Footer Placeholder 2">
            <a:extLst>
              <a:ext uri="{FF2B5EF4-FFF2-40B4-BE49-F238E27FC236}">
                <a16:creationId xmlns:a16="http://schemas.microsoft.com/office/drawing/2014/main" id="{16682488-6AF0-1442-B75E-0319819933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99F301-BB40-B844-B071-3881AA7B98F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4247931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6CDB-51B3-BF47-875E-78CB410E82D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1340C-27CF-114C-8099-B1C7B8D5BBE9}"/>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79EEA-3B4C-6947-BB84-517F3E25BE6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67C0B-7511-2F44-A222-4ECE409607D0}"/>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18A85C76-B1C3-2E49-8AD2-5B11CBD4BD3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BB148A-5B96-0149-9788-C8D0713F918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013110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0C4C-C400-7E4C-B5E0-D26150EB0E6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814E6-19C0-F246-B1D9-3993BBF293B4}"/>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00B07-462F-DB49-85D4-6C40EA10771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91F19-CFD8-2340-9EA3-8F3B5CDEFE1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F4E61316-B271-6C4E-A68B-E9848A93A4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5F202-4381-8844-9C0D-29900B71E8DC}"/>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698089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64D-4A7B-AD47-B541-C4DCCDD52A3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60A8A-CC57-D943-B556-3B0969783DAD}"/>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8FC35-0285-7340-9B62-B9DCA8CB486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E0135D94-47E0-9945-97B0-F8D922AD53F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07AEE-F652-C244-9C15-7655CA9F8DA2}"/>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344418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8BB2B-1881-CF42-9C28-EAEC6A0F3627}"/>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E4BBE-9099-154B-83B9-E49D1166A3E6}"/>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E0408-6AB0-C940-BEFD-B43E529C1159}"/>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915947A9-7ADC-D346-BCF0-0329C1841F8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910625-73C1-6041-84A8-DA4CBD2FC6BD}"/>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814104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F3FC-C3DF-3F42-AB05-DDA1746F8405}"/>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93C85A-708B-B643-9A3E-7BB90F62670F}"/>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23330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636D-B0F5-B845-803A-D6D5DBD1591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69AEA7-539A-434C-AA3A-B9AFF663FD9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808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26A7-D409-B74D-A739-5730857DC695}"/>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5DFCC5D-2E04-9E4C-A002-035403B3C75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8005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80B9-F1BF-BB40-9774-79616420AA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D12A8C-8B68-EE4C-B40C-8F652FBD062B}"/>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CB8746-BA9F-4347-8845-D14C0EB82919}"/>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324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153B-9D8D-C841-A08C-7334BE40BFC9}"/>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19E6CDA-04AD-5F49-9E57-B7B01F376825}"/>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0AE12-95A5-F940-893E-6D88B7D2DC1B}"/>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DB560-5606-AB42-9EBF-F0554F4C8BA3}"/>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CE2612-77B7-814E-AB40-AC45C4F5E162}"/>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56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824141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78B1-7DA7-574E-ABF0-93E168873F6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5086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50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4422-DAE9-1049-BDBF-1F7D996CDB6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73B111-E1A8-D84E-826C-2ACC4B32858D}"/>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6A638-C80F-9A4A-B815-C27164C0EF6B}"/>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10706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8A0-084B-7747-9463-1B40AE07351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97193C-B744-6A4D-8FBE-D4F16BCC65E0}"/>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6508F68-BA8C-7541-82B7-258B63969F9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0358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7AA-E264-D347-8B6A-24ED5F8DE60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AF44C-4A77-B743-9224-34F08B2F9AD5}"/>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8303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3BFDF-6158-DD41-AC8F-6BB29C1D0510}"/>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456DC-D297-E545-8ACC-37665C7B446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137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8410-78D4-7C4C-91FE-91C2F1109737}"/>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601C9-4BFE-4546-A32F-855BAA8F5C7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9970F-84E0-AB46-ABB7-4D90BE5A49FB}"/>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A9A08BD8-D9C1-5E42-B948-C9B6C1B5B5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B03B-850D-4C43-BCB3-9DE54C89AF8E}"/>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665581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8ECB-13A3-064F-8DF6-AA69D6D2FA0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6F6F5-626C-5F48-A4BF-649E7C997FFF}"/>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23F0-2F3A-CA49-9579-E178B194281A}"/>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D38FDBEE-87BB-9A4A-9770-D65DCD751B8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A04B12-5CDF-424E-AAAB-63091B1385D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951617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D8E5-3669-534F-A1B7-11C7A557A29B}"/>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B2723-E728-C249-825F-835AC35A3649}"/>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8F822-D798-8346-84B3-EE0606B320CE}"/>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3A5BD261-7CF0-664E-8C6F-3624F5735CB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BDDF94-C853-714B-B1FB-5528E9E10D49}"/>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3016160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514A-DAFB-494A-9064-F49035BC006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7BAA0F-BE20-F440-9526-1DF5BDDB2E73}"/>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7E81B-9967-474D-8EC9-3C5B9618DA4E}"/>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5964-8762-684B-B282-C2322077801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97F131A9-4E30-DE4C-81A1-1D912AA23A6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6DAD63-B500-F04A-9001-BCFD654CCA8F}"/>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104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123395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1C66-C666-224D-9856-0451CB42F53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CF7A714-9BD5-BE40-A5E7-4D810628DE6F}"/>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B041F-BFCB-5C47-81F4-80EF82FA1FB7}"/>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221C4-EDBA-474B-9AC0-93D63A7290F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43B2-E202-FD44-9FE8-A99B173F6792}"/>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F3D0B-D785-F34E-A16A-489B0FB1AD52}"/>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8" name="Footer Placeholder 7">
            <a:extLst>
              <a:ext uri="{FF2B5EF4-FFF2-40B4-BE49-F238E27FC236}">
                <a16:creationId xmlns:a16="http://schemas.microsoft.com/office/drawing/2014/main" id="{CAD9EFC3-4ED0-9C42-9160-B877E76ABC9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3A4F23-E500-E441-96A3-4E5DD9C2E6C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982314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BCC-7B87-144A-A793-796A782ADAD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6C5106-1ABD-E24F-AB89-0B5B78751556}"/>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4" name="Footer Placeholder 3">
            <a:extLst>
              <a:ext uri="{FF2B5EF4-FFF2-40B4-BE49-F238E27FC236}">
                <a16:creationId xmlns:a16="http://schemas.microsoft.com/office/drawing/2014/main" id="{299FBAB0-46ED-444F-B015-88C3DA1500A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A11A6E-52FF-6D41-A11A-A32D88522EF3}"/>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214634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80DAB-422B-854E-ADCF-373BE033AC3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3" name="Footer Placeholder 2">
            <a:extLst>
              <a:ext uri="{FF2B5EF4-FFF2-40B4-BE49-F238E27FC236}">
                <a16:creationId xmlns:a16="http://schemas.microsoft.com/office/drawing/2014/main" id="{16682488-6AF0-1442-B75E-0319819933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99F301-BB40-B844-B071-3881AA7B98F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806944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6CDB-51B3-BF47-875E-78CB410E82D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1340C-27CF-114C-8099-B1C7B8D5BBE9}"/>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79EEA-3B4C-6947-BB84-517F3E25BE6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67C0B-7511-2F44-A222-4ECE409607D0}"/>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18A85C76-B1C3-2E49-8AD2-5B11CBD4BD3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BB148A-5B96-0149-9788-C8D0713F918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430896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0C4C-C400-7E4C-B5E0-D26150EB0E6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814E6-19C0-F246-B1D9-3993BBF293B4}"/>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00B07-462F-DB49-85D4-6C40EA10771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91F19-CFD8-2340-9EA3-8F3B5CDEFE1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F4E61316-B271-6C4E-A68B-E9848A93A4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5F202-4381-8844-9C0D-29900B71E8DC}"/>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235847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64D-4A7B-AD47-B541-C4DCCDD52A3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60A8A-CC57-D943-B556-3B0969783DAD}"/>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8FC35-0285-7340-9B62-B9DCA8CB486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E0135D94-47E0-9945-97B0-F8D922AD53F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407AEE-F652-C244-9C15-7655CA9F8DA2}"/>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4165303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8BB2B-1881-CF42-9C28-EAEC6A0F3627}"/>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E4BBE-9099-154B-83B9-E49D1166A3E6}"/>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E0408-6AB0-C940-BEFD-B43E529C1159}"/>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915947A9-7ADC-D346-BCF0-0329C1841F8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910625-73C1-6041-84A8-DA4CBD2FC6BD}"/>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671739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511F-42C5-324E-B59D-20D70FE935F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B52115-F024-604A-B5D2-74129112B8D3}"/>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07576-C7A4-0041-BAF7-931C9529E746}"/>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5" name="Footer Placeholder 4">
            <a:extLst>
              <a:ext uri="{FF2B5EF4-FFF2-40B4-BE49-F238E27FC236}">
                <a16:creationId xmlns:a16="http://schemas.microsoft.com/office/drawing/2014/main" id="{67AAD9D0-88F5-234B-BF5E-D7E63830275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6A87F3-5771-5042-A0AC-19ACB266F01B}"/>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4288336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6A96-C5AB-7442-81A8-D6A43D5212D1}"/>
              </a:ext>
            </a:extLst>
          </p:cNvPr>
          <p:cNvSpPr>
            <a:spLocks noGrp="1"/>
          </p:cNvSpPr>
          <p:nvPr>
            <p:ph type="title"/>
          </p:nvPr>
        </p:nvSpPr>
        <p:spPr>
          <a:xfrm>
            <a:off x="716054" y="118995"/>
            <a:ext cx="8262939" cy="546940"/>
          </a:xfrm>
          <a:prstGeom prst="rect">
            <a:avLst/>
          </a:prstGeom>
        </p:spPr>
        <p:txBody>
          <a:bodyPr anchor="ctr" anchorCtr="0"/>
          <a:lstStyle>
            <a:lvl1pPr algn="l">
              <a:defRPr sz="2800" b="1">
                <a:solidFill>
                  <a:srgbClr val="01256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0E5736B-A6EB-AB47-8496-9C32E9F7E393}"/>
              </a:ext>
            </a:extLst>
          </p:cNvPr>
          <p:cNvSpPr>
            <a:spLocks noGrp="1"/>
          </p:cNvSpPr>
          <p:nvPr>
            <p:ph idx="1"/>
          </p:nvPr>
        </p:nvSpPr>
        <p:spPr>
          <a:xfrm>
            <a:off x="247507" y="954166"/>
            <a:ext cx="8731487" cy="3732134"/>
          </a:xfrm>
          <a:prstGeom prst="rect">
            <a:avLst/>
          </a:prstGeom>
        </p:spPr>
        <p:txBody>
          <a:bodyPr/>
          <a:lstStyle>
            <a:lvl1pPr>
              <a:lnSpc>
                <a:spcPct val="100000"/>
              </a:lnSpc>
              <a:spcBef>
                <a:spcPts val="600"/>
              </a:spcBef>
              <a:spcAft>
                <a:spcPts val="600"/>
              </a:spcAft>
              <a:buClr>
                <a:srgbClr val="0F8674"/>
              </a:buClr>
              <a:defRPr sz="1600"/>
            </a:lvl1pPr>
            <a:lvl2pPr marL="460375" indent="-228600">
              <a:lnSpc>
                <a:spcPct val="100000"/>
              </a:lnSpc>
              <a:spcBef>
                <a:spcPts val="600"/>
              </a:spcBef>
              <a:spcAft>
                <a:spcPts val="600"/>
              </a:spcAft>
              <a:buClr>
                <a:srgbClr val="0F8674"/>
              </a:buClr>
              <a:buFont typeface="Wingdings" panose="05000000000000000000" pitchFamily="2" charset="2"/>
              <a:buChar char="Ø"/>
              <a:defRPr sz="1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026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013C-E807-2543-9FEC-44979EFC1BA7}"/>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FAA201-9B25-2B42-BCE8-0C5BE692B84E}"/>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42F1F-51AF-5840-A497-AF56E321EDDE}"/>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5" name="Footer Placeholder 4">
            <a:extLst>
              <a:ext uri="{FF2B5EF4-FFF2-40B4-BE49-F238E27FC236}">
                <a16:creationId xmlns:a16="http://schemas.microsoft.com/office/drawing/2014/main" id="{791C5404-6BE7-4E48-B9AA-2E23A2D87F4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C9052-40D8-C74B-89FD-989A58D345EF}"/>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339246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2327884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9FFD-85B6-FC4E-9EC0-39AA3A1630A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198BC43-64F3-4140-8415-B8634E011DBF}"/>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413E6B-2966-A74F-A6E5-4D9FD42FDCB6}"/>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7762D-60C8-4146-8252-9F738135432E}"/>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6" name="Footer Placeholder 5">
            <a:extLst>
              <a:ext uri="{FF2B5EF4-FFF2-40B4-BE49-F238E27FC236}">
                <a16:creationId xmlns:a16="http://schemas.microsoft.com/office/drawing/2014/main" id="{B52CA71C-2D01-2840-989B-684AE685BC5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E226DF-C7F4-3547-AF94-F414C61F1623}"/>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637861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6524-131A-9B40-81DE-E29EB95F362C}"/>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1126DE4-F073-8C4A-AAE0-A5F69CD63A37}"/>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5749A-4FB9-A741-AE56-A4000568C582}"/>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89BA7-E236-F14C-8A4F-8FE29983E213}"/>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4AA7B-6E23-5343-85F3-3888406BDA59}"/>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916AE-A1C5-BB4F-B4B8-EB73467E76D6}"/>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8" name="Footer Placeholder 7">
            <a:extLst>
              <a:ext uri="{FF2B5EF4-FFF2-40B4-BE49-F238E27FC236}">
                <a16:creationId xmlns:a16="http://schemas.microsoft.com/office/drawing/2014/main" id="{17433427-487A-C04B-8EE9-FD8C0CC7A4B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311C3B-0172-8D4F-A083-9E6E485A2B52}"/>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4047088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0799-E905-5A44-BD46-EA1FF816599A}"/>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046921B-C768-9045-A719-B5982FC1CEA8}"/>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4" name="Footer Placeholder 3">
            <a:extLst>
              <a:ext uri="{FF2B5EF4-FFF2-40B4-BE49-F238E27FC236}">
                <a16:creationId xmlns:a16="http://schemas.microsoft.com/office/drawing/2014/main" id="{808ECFFC-2D7D-2D49-93DA-67D121A6244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7E7AD2-6158-624B-9E94-7A6D279C4D06}"/>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3053528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3B4D8-C8AA-3947-89E8-D196FBA9F915}"/>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3" name="Footer Placeholder 2">
            <a:extLst>
              <a:ext uri="{FF2B5EF4-FFF2-40B4-BE49-F238E27FC236}">
                <a16:creationId xmlns:a16="http://schemas.microsoft.com/office/drawing/2014/main" id="{6A2BD8EC-42D2-D04E-A6EB-8612858870A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3C5193A-2DFD-594A-B16F-D588C7B840B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3927841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5004-DF6F-7341-A302-FBCF06240F75}"/>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04248-8124-3342-825A-B21DDCC8B37E}"/>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A841A9-F6CD-1448-A35F-045EE96B8D9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34366-D29F-9F46-8909-727C3D1943C3}"/>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6" name="Footer Placeholder 5">
            <a:extLst>
              <a:ext uri="{FF2B5EF4-FFF2-40B4-BE49-F238E27FC236}">
                <a16:creationId xmlns:a16="http://schemas.microsoft.com/office/drawing/2014/main" id="{C613B2D4-20B1-2046-926E-CCA2BEE7C40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F24631-AC75-CC43-99CA-8D7D3024BEF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1651062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914C-66E1-1C40-A74F-0365903AE4F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D1B58-21AC-1E47-BE46-372655E1E207}"/>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67CA6C-946B-F04A-BC16-D60E9DF85930}"/>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D5E7-9E89-3B40-8B29-6C023CA22C80}"/>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6" name="Footer Placeholder 5">
            <a:extLst>
              <a:ext uri="{FF2B5EF4-FFF2-40B4-BE49-F238E27FC236}">
                <a16:creationId xmlns:a16="http://schemas.microsoft.com/office/drawing/2014/main" id="{4AAB540C-AFFA-3443-89EF-E07A2AC2373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FE199E-CCA5-C143-B57A-C0308AD227B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3239981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9BC6-74CC-3E47-A532-BACBC8A0A37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8FAFCD-0E06-964B-97FA-AE79B272F5E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A968B-7091-2946-B91E-2C9BCB1C78BC}"/>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5" name="Footer Placeholder 4">
            <a:extLst>
              <a:ext uri="{FF2B5EF4-FFF2-40B4-BE49-F238E27FC236}">
                <a16:creationId xmlns:a16="http://schemas.microsoft.com/office/drawing/2014/main" id="{F5E9EB39-6FC7-EC40-9624-72B392AF843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664466-C452-3549-8698-2FBE2B4606AA}"/>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3018375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CE3420-42FA-1B47-AF56-3DCEEDC3894E}"/>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6BB24-5817-CD48-B2D1-25BBCACF8483}"/>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9EFF0-A167-114F-BA2D-AFEE64784E12}"/>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t>10/14/2022</a:t>
            </a:fld>
            <a:endParaRPr lang="en-US"/>
          </a:p>
        </p:txBody>
      </p:sp>
      <p:sp>
        <p:nvSpPr>
          <p:cNvPr id="5" name="Footer Placeholder 4">
            <a:extLst>
              <a:ext uri="{FF2B5EF4-FFF2-40B4-BE49-F238E27FC236}">
                <a16:creationId xmlns:a16="http://schemas.microsoft.com/office/drawing/2014/main" id="{0F209557-5E48-0245-AF6A-EDFAC327D04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67A2D-FEB9-BF48-93C5-825F33D4FA0C}"/>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t>‹#›</a:t>
            </a:fld>
            <a:endParaRPr lang="en-US"/>
          </a:p>
        </p:txBody>
      </p:sp>
    </p:spTree>
    <p:extLst>
      <p:ext uri="{BB962C8B-B14F-4D97-AF65-F5344CB8AC3E}">
        <p14:creationId xmlns:p14="http://schemas.microsoft.com/office/powerpoint/2010/main" val="2788846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enter: Title, Content" userDrawn="1">
  <p:cSld name="Center: Title, Content">
    <p:bg>
      <p:bgPr>
        <a:solidFill>
          <a:srgbClr val="FFFFFF"/>
        </a:solidFill>
        <a:effectLst/>
      </p:bgPr>
    </p:bg>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86875" y="48126"/>
            <a:ext cx="7665354" cy="50876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3000"/>
              <a:buNone/>
              <a:defRPr sz="2800" b="1" i="0" u="none" strike="noStrike" cap="none">
                <a:solidFill>
                  <a:schemeClr val="bg1"/>
                </a:solidFill>
                <a:latin typeface="+mn-lt"/>
                <a:ea typeface="Proxima Nova"/>
                <a:cs typeface="Proxima Nova"/>
                <a:sym typeface="Proxima Nova"/>
              </a:defRPr>
            </a:lvl1pPr>
            <a:lvl2pPr marR="0" lvl="1"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2pPr>
            <a:lvl3pPr marR="0" lvl="2"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3pPr>
            <a:lvl4pPr marR="0" lvl="3"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4pPr>
            <a:lvl5pPr marR="0" lvl="4"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5pPr>
            <a:lvl6pPr marR="0" lvl="5"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6pPr>
            <a:lvl7pPr marR="0" lvl="6"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7pPr>
            <a:lvl8pPr marR="0" lvl="7"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8pPr>
            <a:lvl9pPr marR="0" lvl="8"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9pPr>
          </a:lstStyle>
          <a:p>
            <a:endParaRPr dirty="0"/>
          </a:p>
        </p:txBody>
      </p:sp>
      <p:sp>
        <p:nvSpPr>
          <p:cNvPr id="28" name="Google Shape;28;p5"/>
          <p:cNvSpPr txBox="1">
            <a:spLocks noGrp="1"/>
          </p:cNvSpPr>
          <p:nvPr>
            <p:ph type="sldNum" idx="12"/>
          </p:nvPr>
        </p:nvSpPr>
        <p:spPr>
          <a:xfrm>
            <a:off x="8724253" y="4866344"/>
            <a:ext cx="381300" cy="393600"/>
          </a:xfrm>
          <a:prstGeom prst="rect">
            <a:avLst/>
          </a:prstGeom>
        </p:spPr>
        <p:txBody>
          <a:bodyPr spcFirstLastPara="1" wrap="square" lIns="91425" tIns="91425" rIns="91425" bIns="91425" anchor="t" anchorCtr="0">
            <a:noAutofit/>
          </a:bodyPr>
          <a:lstStyle>
            <a:lvl1pPr lvl="0" rtl="0">
              <a:buNone/>
              <a:defRPr sz="900">
                <a:solidFill>
                  <a:srgbClr val="FFFFFF"/>
                </a:solidFill>
                <a:latin typeface="Times New Roman"/>
                <a:ea typeface="Times New Roman"/>
                <a:cs typeface="Times New Roman"/>
                <a:sym typeface="Times New Roman"/>
              </a:defRPr>
            </a:lvl1pPr>
            <a:lvl2pPr lvl="1" rtl="0">
              <a:buNone/>
              <a:defRPr sz="900">
                <a:solidFill>
                  <a:srgbClr val="FFFFFF"/>
                </a:solidFill>
                <a:latin typeface="Times New Roman"/>
                <a:ea typeface="Times New Roman"/>
                <a:cs typeface="Times New Roman"/>
                <a:sym typeface="Times New Roman"/>
              </a:defRPr>
            </a:lvl2pPr>
            <a:lvl3pPr lvl="2" rtl="0">
              <a:buNone/>
              <a:defRPr sz="900">
                <a:solidFill>
                  <a:srgbClr val="FFFFFF"/>
                </a:solidFill>
                <a:latin typeface="Times New Roman"/>
                <a:ea typeface="Times New Roman"/>
                <a:cs typeface="Times New Roman"/>
                <a:sym typeface="Times New Roman"/>
              </a:defRPr>
            </a:lvl3pPr>
            <a:lvl4pPr lvl="3" rtl="0">
              <a:buNone/>
              <a:defRPr sz="900">
                <a:solidFill>
                  <a:srgbClr val="FFFFFF"/>
                </a:solidFill>
                <a:latin typeface="Times New Roman"/>
                <a:ea typeface="Times New Roman"/>
                <a:cs typeface="Times New Roman"/>
                <a:sym typeface="Times New Roman"/>
              </a:defRPr>
            </a:lvl4pPr>
            <a:lvl5pPr lvl="4" rtl="0">
              <a:buNone/>
              <a:defRPr sz="900">
                <a:solidFill>
                  <a:srgbClr val="FFFFFF"/>
                </a:solidFill>
                <a:latin typeface="Times New Roman"/>
                <a:ea typeface="Times New Roman"/>
                <a:cs typeface="Times New Roman"/>
                <a:sym typeface="Times New Roman"/>
              </a:defRPr>
            </a:lvl5pPr>
            <a:lvl6pPr lvl="5" rtl="0">
              <a:buNone/>
              <a:defRPr sz="900">
                <a:solidFill>
                  <a:srgbClr val="FFFFFF"/>
                </a:solidFill>
                <a:latin typeface="Times New Roman"/>
                <a:ea typeface="Times New Roman"/>
                <a:cs typeface="Times New Roman"/>
                <a:sym typeface="Times New Roman"/>
              </a:defRPr>
            </a:lvl6pPr>
            <a:lvl7pPr lvl="6" rtl="0">
              <a:buNone/>
              <a:defRPr sz="900">
                <a:solidFill>
                  <a:srgbClr val="FFFFFF"/>
                </a:solidFill>
                <a:latin typeface="Times New Roman"/>
                <a:ea typeface="Times New Roman"/>
                <a:cs typeface="Times New Roman"/>
                <a:sym typeface="Times New Roman"/>
              </a:defRPr>
            </a:lvl7pPr>
            <a:lvl8pPr lvl="7" rtl="0">
              <a:buNone/>
              <a:defRPr sz="900">
                <a:solidFill>
                  <a:srgbClr val="FFFFFF"/>
                </a:solidFill>
                <a:latin typeface="Times New Roman"/>
                <a:ea typeface="Times New Roman"/>
                <a:cs typeface="Times New Roman"/>
                <a:sym typeface="Times New Roman"/>
              </a:defRPr>
            </a:lvl8pPr>
            <a:lvl9pPr lvl="8" rtl="0">
              <a:buNone/>
              <a:defRPr sz="900">
                <a:solidFill>
                  <a:srgbClr val="FFFFF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
        <p:nvSpPr>
          <p:cNvPr id="5" name="Content Placeholder 2">
            <a:extLst>
              <a:ext uri="{FF2B5EF4-FFF2-40B4-BE49-F238E27FC236}">
                <a16:creationId xmlns:a16="http://schemas.microsoft.com/office/drawing/2014/main" id="{10E5736B-A6EB-AB47-8496-9C32E9F7E393}"/>
              </a:ext>
            </a:extLst>
          </p:cNvPr>
          <p:cNvSpPr>
            <a:spLocks noGrp="1"/>
          </p:cNvSpPr>
          <p:nvPr>
            <p:ph idx="1"/>
          </p:nvPr>
        </p:nvSpPr>
        <p:spPr>
          <a:xfrm>
            <a:off x="247507" y="806248"/>
            <a:ext cx="8731487" cy="3913670"/>
          </a:xfrm>
          <a:prstGeom prst="rect">
            <a:avLst/>
          </a:prstGeom>
        </p:spPr>
        <p:txBody>
          <a:bodyPr anchor="t" anchorCtr="0"/>
          <a:lstStyle>
            <a:lvl1pPr>
              <a:lnSpc>
                <a:spcPct val="100000"/>
              </a:lnSpc>
              <a:spcBef>
                <a:spcPts val="600"/>
              </a:spcBef>
              <a:spcAft>
                <a:spcPts val="600"/>
              </a:spcAft>
              <a:buClr>
                <a:srgbClr val="0F8674"/>
              </a:buClr>
              <a:defRPr sz="1800"/>
            </a:lvl1pPr>
            <a:lvl2pPr marL="460375" indent="-228600">
              <a:lnSpc>
                <a:spcPct val="100000"/>
              </a:lnSpc>
              <a:spcBef>
                <a:spcPts val="600"/>
              </a:spcBef>
              <a:spcAft>
                <a:spcPts val="600"/>
              </a:spcAft>
              <a:buClr>
                <a:srgbClr val="0F8674"/>
              </a:buClr>
              <a:buFont typeface="Wingdings" panose="05000000000000000000" pitchFamily="2" charset="2"/>
              <a:buChar char="Ø"/>
              <a:defRPr sz="1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942871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04" y="103585"/>
            <a:ext cx="5651247" cy="428625"/>
          </a:xfrm>
          <a:prstGeom prst="rect">
            <a:avLst/>
          </a:prstGeom>
        </p:spPr>
        <p:txBody>
          <a:bodyPr anchor="ctr"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36953" y="914400"/>
            <a:ext cx="8670094" cy="3940339"/>
          </a:xfrm>
          <a:prstGeom prst="rect">
            <a:avLst/>
          </a:prstGeom>
        </p:spPr>
        <p:txBody>
          <a:bodyPr vert="horz"/>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8801100" y="4968918"/>
            <a:ext cx="389872" cy="2549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Tree>
    <p:extLst>
      <p:ext uri="{BB962C8B-B14F-4D97-AF65-F5344CB8AC3E}">
        <p14:creationId xmlns:p14="http://schemas.microsoft.com/office/powerpoint/2010/main" val="282548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903593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511F-42C5-324E-B59D-20D70FE935F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B52115-F024-604A-B5D2-74129112B8D3}"/>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07576-C7A4-0041-BAF7-931C9529E746}"/>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5" name="Footer Placeholder 4">
            <a:extLst>
              <a:ext uri="{FF2B5EF4-FFF2-40B4-BE49-F238E27FC236}">
                <a16:creationId xmlns:a16="http://schemas.microsoft.com/office/drawing/2014/main" id="{67AAD9D0-88F5-234B-BF5E-D7E638302752}"/>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06A87F3-5771-5042-A0AC-19ACB266F01B}"/>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743192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6A96-C5AB-7442-81A8-D6A43D5212D1}"/>
              </a:ext>
            </a:extLst>
          </p:cNvPr>
          <p:cNvSpPr>
            <a:spLocks noGrp="1"/>
          </p:cNvSpPr>
          <p:nvPr>
            <p:ph type="title"/>
          </p:nvPr>
        </p:nvSpPr>
        <p:spPr>
          <a:xfrm>
            <a:off x="110938" y="31587"/>
            <a:ext cx="7627844" cy="546940"/>
          </a:xfrm>
          <a:prstGeom prst="rect">
            <a:avLst/>
          </a:prstGeom>
        </p:spPr>
        <p:txBody>
          <a:bodyPr anchor="ctr" anchorCtr="0"/>
          <a:lstStyle>
            <a:lvl1pPr algn="ctr">
              <a:defRPr sz="28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0E5736B-A6EB-AB47-8496-9C32E9F7E393}"/>
              </a:ext>
            </a:extLst>
          </p:cNvPr>
          <p:cNvSpPr>
            <a:spLocks noGrp="1"/>
          </p:cNvSpPr>
          <p:nvPr>
            <p:ph idx="1"/>
          </p:nvPr>
        </p:nvSpPr>
        <p:spPr>
          <a:xfrm>
            <a:off x="247507" y="806248"/>
            <a:ext cx="8731487" cy="3262312"/>
          </a:xfrm>
          <a:prstGeom prst="rect">
            <a:avLst/>
          </a:prstGeom>
        </p:spPr>
        <p:txBody>
          <a:bodyPr/>
          <a:lstStyle>
            <a:lvl1pPr>
              <a:lnSpc>
                <a:spcPct val="100000"/>
              </a:lnSpc>
              <a:spcBef>
                <a:spcPts val="600"/>
              </a:spcBef>
              <a:spcAft>
                <a:spcPts val="600"/>
              </a:spcAft>
              <a:buClr>
                <a:srgbClr val="0F8674"/>
              </a:buClr>
              <a:defRPr sz="1800"/>
            </a:lvl1pPr>
            <a:lvl2pPr marL="460375" indent="-228600">
              <a:lnSpc>
                <a:spcPct val="100000"/>
              </a:lnSpc>
              <a:spcBef>
                <a:spcPts val="600"/>
              </a:spcBef>
              <a:spcAft>
                <a:spcPts val="600"/>
              </a:spcAft>
              <a:buClr>
                <a:srgbClr val="0F8674"/>
              </a:buClr>
              <a:buFont typeface="Wingdings" panose="05000000000000000000" pitchFamily="2" charset="2"/>
              <a:buChar char="Ø"/>
              <a:defRPr sz="1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191800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013C-E807-2543-9FEC-44979EFC1BA7}"/>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FAA201-9B25-2B42-BCE8-0C5BE692B84E}"/>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42F1F-51AF-5840-A497-AF56E321EDDE}"/>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5" name="Footer Placeholder 4">
            <a:extLst>
              <a:ext uri="{FF2B5EF4-FFF2-40B4-BE49-F238E27FC236}">
                <a16:creationId xmlns:a16="http://schemas.microsoft.com/office/drawing/2014/main" id="{791C5404-6BE7-4E48-B9AA-2E23A2D87F4F}"/>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001C9052-40D8-C74B-89FD-989A58D345EF}"/>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060731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9FFD-85B6-FC4E-9EC0-39AA3A1630A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198BC43-64F3-4140-8415-B8634E011DBF}"/>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413E6B-2966-A74F-A6E5-4D9FD42FDCB6}"/>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7762D-60C8-4146-8252-9F738135432E}"/>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6" name="Footer Placeholder 5">
            <a:extLst>
              <a:ext uri="{FF2B5EF4-FFF2-40B4-BE49-F238E27FC236}">
                <a16:creationId xmlns:a16="http://schemas.microsoft.com/office/drawing/2014/main" id="{B52CA71C-2D01-2840-989B-684AE685BC5B}"/>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ECE226DF-C7F4-3547-AF94-F414C61F1623}"/>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60513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6524-131A-9B40-81DE-E29EB95F362C}"/>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1126DE4-F073-8C4A-AAE0-A5F69CD63A37}"/>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5749A-4FB9-A741-AE56-A4000568C582}"/>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89BA7-E236-F14C-8A4F-8FE29983E213}"/>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4AA7B-6E23-5343-85F3-3888406BDA59}"/>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916AE-A1C5-BB4F-B4B8-EB73467E76D6}"/>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8" name="Footer Placeholder 7">
            <a:extLst>
              <a:ext uri="{FF2B5EF4-FFF2-40B4-BE49-F238E27FC236}">
                <a16:creationId xmlns:a16="http://schemas.microsoft.com/office/drawing/2014/main" id="{17433427-487A-C04B-8EE9-FD8C0CC7A4BD}"/>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7311C3B-0172-8D4F-A083-9E6E485A2B52}"/>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637477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0799-E905-5A44-BD46-EA1FF816599A}"/>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046921B-C768-9045-A719-B5982FC1CEA8}"/>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4" name="Footer Placeholder 3">
            <a:extLst>
              <a:ext uri="{FF2B5EF4-FFF2-40B4-BE49-F238E27FC236}">
                <a16:creationId xmlns:a16="http://schemas.microsoft.com/office/drawing/2014/main" id="{808ECFFC-2D7D-2D49-93DA-67D121A62445}"/>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EC7E7AD2-6158-624B-9E94-7A6D279C4D06}"/>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10503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3B4D8-C8AA-3947-89E8-D196FBA9F915}"/>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3" name="Footer Placeholder 2">
            <a:extLst>
              <a:ext uri="{FF2B5EF4-FFF2-40B4-BE49-F238E27FC236}">
                <a16:creationId xmlns:a16="http://schemas.microsoft.com/office/drawing/2014/main" id="{6A2BD8EC-42D2-D04E-A6EB-8612858870A6}"/>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93C5193A-2DFD-594A-B16F-D588C7B840B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572015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5004-DF6F-7341-A302-FBCF06240F75}"/>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04248-8124-3342-825A-B21DDCC8B37E}"/>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A841A9-F6CD-1448-A35F-045EE96B8D9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34366-D29F-9F46-8909-727C3D1943C3}"/>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6" name="Footer Placeholder 5">
            <a:extLst>
              <a:ext uri="{FF2B5EF4-FFF2-40B4-BE49-F238E27FC236}">
                <a16:creationId xmlns:a16="http://schemas.microsoft.com/office/drawing/2014/main" id="{C613B2D4-20B1-2046-926E-CCA2BEE7C40F}"/>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D3F24631-AC75-CC43-99CA-8D7D3024BEF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513658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914C-66E1-1C40-A74F-0365903AE4F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D1B58-21AC-1E47-BE46-372655E1E207}"/>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67CA6C-946B-F04A-BC16-D60E9DF85930}"/>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D5E7-9E89-3B40-8B29-6C023CA22C80}"/>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6" name="Footer Placeholder 5">
            <a:extLst>
              <a:ext uri="{FF2B5EF4-FFF2-40B4-BE49-F238E27FC236}">
                <a16:creationId xmlns:a16="http://schemas.microsoft.com/office/drawing/2014/main" id="{4AAB540C-AFFA-3443-89EF-E07A2AC23734}"/>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4FE199E-CCA5-C143-B57A-C0308AD227B0}"/>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83315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9BC6-74CC-3E47-A532-BACBC8A0A37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8FAFCD-0E06-964B-97FA-AE79B272F5E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A968B-7091-2946-B91E-2C9BCB1C78BC}"/>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5" name="Footer Placeholder 4">
            <a:extLst>
              <a:ext uri="{FF2B5EF4-FFF2-40B4-BE49-F238E27FC236}">
                <a16:creationId xmlns:a16="http://schemas.microsoft.com/office/drawing/2014/main" id="{F5E9EB39-6FC7-EC40-9624-72B392AF8432}"/>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8A664466-C452-3549-8698-2FBE2B4606AA}"/>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065044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5E77781-7400-6E4A-963B-2BB3227F70BA}" type="datetimeFigureOut">
              <a:rPr lang="en-US" smtClean="0"/>
              <a:t>10/14/2022</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F3EF735-131E-264C-A576-4A6803AB447B}" type="slidenum">
              <a:rPr lang="en-US" smtClean="0"/>
              <a:t>‹#›</a:t>
            </a:fld>
            <a:endParaRPr lang="en-US"/>
          </a:p>
        </p:txBody>
      </p:sp>
    </p:spTree>
    <p:extLst>
      <p:ext uri="{BB962C8B-B14F-4D97-AF65-F5344CB8AC3E}">
        <p14:creationId xmlns:p14="http://schemas.microsoft.com/office/powerpoint/2010/main" val="40796920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CE3420-42FA-1B47-AF56-3DCEEDC3894E}"/>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6BB24-5817-CD48-B2D1-25BBCACF8483}"/>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9EFF0-A167-114F-BA2D-AFEE64784E12}"/>
              </a:ext>
            </a:extLst>
          </p:cNvPr>
          <p:cNvSpPr>
            <a:spLocks noGrp="1"/>
          </p:cNvSpPr>
          <p:nvPr>
            <p:ph type="dt" sz="half" idx="10"/>
          </p:nvPr>
        </p:nvSpPr>
        <p:spPr>
          <a:xfrm>
            <a:off x="628650" y="4767263"/>
            <a:ext cx="2057400" cy="274637"/>
          </a:xfrm>
          <a:prstGeom prst="rect">
            <a:avLst/>
          </a:prstGeom>
        </p:spPr>
        <p:txBody>
          <a:bodyPr/>
          <a:lstStyle/>
          <a:p>
            <a:fld id="{7C553A15-E5C5-264C-B83B-E383F5B4272B}" type="datetimeFigureOut">
              <a:rPr lang="en-US" smtClean="0">
                <a:solidFill>
                  <a:prstClr val="black"/>
                </a:solidFill>
              </a:rPr>
              <a:pPr/>
              <a:t>10/14/2022</a:t>
            </a:fld>
            <a:endParaRPr lang="en-US">
              <a:solidFill>
                <a:prstClr val="black"/>
              </a:solidFill>
            </a:endParaRPr>
          </a:p>
        </p:txBody>
      </p:sp>
      <p:sp>
        <p:nvSpPr>
          <p:cNvPr id="5" name="Footer Placeholder 4">
            <a:extLst>
              <a:ext uri="{FF2B5EF4-FFF2-40B4-BE49-F238E27FC236}">
                <a16:creationId xmlns:a16="http://schemas.microsoft.com/office/drawing/2014/main" id="{0F209557-5E48-0245-AF6A-EDFAC327D043}"/>
              </a:ext>
            </a:extLst>
          </p:cNvPr>
          <p:cNvSpPr>
            <a:spLocks noGrp="1"/>
          </p:cNvSpPr>
          <p:nvPr>
            <p:ph type="ftr" sz="quarter" idx="11"/>
          </p:nvPr>
        </p:nvSpPr>
        <p:spPr>
          <a:xfrm>
            <a:off x="3028950" y="4767263"/>
            <a:ext cx="3086100" cy="274637"/>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81F67A2D-FEB9-BF48-93C5-825F33D4FA0C}"/>
              </a:ext>
            </a:extLst>
          </p:cNvPr>
          <p:cNvSpPr>
            <a:spLocks noGrp="1"/>
          </p:cNvSpPr>
          <p:nvPr>
            <p:ph type="sldNum" sz="quarter" idx="12"/>
          </p:nvPr>
        </p:nvSpPr>
        <p:spPr>
          <a:xfrm>
            <a:off x="6457950" y="4767263"/>
            <a:ext cx="2057400" cy="274637"/>
          </a:xfrm>
          <a:prstGeom prst="rect">
            <a:avLst/>
          </a:prstGeom>
        </p:spPr>
        <p:txBody>
          <a:bodyPr/>
          <a:lstStyle/>
          <a:p>
            <a:fld id="{2C308020-E09D-734C-B213-15B38E55DB0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999903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8410-78D4-7C4C-91FE-91C2F1109737}"/>
              </a:ext>
            </a:extLst>
          </p:cNvPr>
          <p:cNvSpPr>
            <a:spLocks noGrp="1"/>
          </p:cNvSpPr>
          <p:nvPr>
            <p:ph type="ctrTitle"/>
          </p:nvPr>
        </p:nvSpPr>
        <p:spPr>
          <a:xfrm>
            <a:off x="1143000" y="841375"/>
            <a:ext cx="6858000" cy="1790700"/>
          </a:xfrm>
          <a:prstGeom prst="rect">
            <a:avLst/>
          </a:prstGeom>
        </p:spPr>
        <p:txBody>
          <a:bodyPr anchor="b"/>
          <a:lstStyle>
            <a:lvl1pPr algn="ctr">
              <a:defRPr sz="600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9EA601C9-4BFE-4546-A32F-855BAA8F5C7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2014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8ECB-13A3-064F-8DF6-AA69D6D2FA0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6F6F5-626C-5F48-A4BF-649E7C997FFF}"/>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23F0-2F3A-CA49-9579-E178B194281A}"/>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D38FDBEE-87BB-9A4A-9770-D65DCD751B8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A04B12-5CDF-424E-AAAB-63091B1385D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13634853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D8E5-3669-534F-A1B7-11C7A557A29B}"/>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B2723-E728-C249-825F-835AC35A3649}"/>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8F822-D798-8346-84B3-EE0606B320CE}"/>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5" name="Footer Placeholder 4">
            <a:extLst>
              <a:ext uri="{FF2B5EF4-FFF2-40B4-BE49-F238E27FC236}">
                <a16:creationId xmlns:a16="http://schemas.microsoft.com/office/drawing/2014/main" id="{3A5BD261-7CF0-664E-8C6F-3624F5735CB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BDDF94-C853-714B-B1FB-5528E9E10D49}"/>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029107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514A-DAFB-494A-9064-F49035BC006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7BAA0F-BE20-F440-9526-1DF5BDDB2E73}"/>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7E81B-9967-474D-8EC9-3C5B9618DA4E}"/>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5964-8762-684B-B282-C2322077801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97F131A9-4E30-DE4C-81A1-1D912AA23A6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6DAD63-B500-F04A-9001-BCFD654CCA8F}"/>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41813582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1C66-C666-224D-9856-0451CB42F53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CF7A714-9BD5-BE40-A5E7-4D810628DE6F}"/>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B041F-BFCB-5C47-81F4-80EF82FA1FB7}"/>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221C4-EDBA-474B-9AC0-93D63A7290F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43B2-E202-FD44-9FE8-A99B173F6792}"/>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F3D0B-D785-F34E-A16A-489B0FB1AD52}"/>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8" name="Footer Placeholder 7">
            <a:extLst>
              <a:ext uri="{FF2B5EF4-FFF2-40B4-BE49-F238E27FC236}">
                <a16:creationId xmlns:a16="http://schemas.microsoft.com/office/drawing/2014/main" id="{CAD9EFC3-4ED0-9C42-9160-B877E76ABC9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3A4F23-E500-E441-96A3-4E5DD9C2E6C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39625362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BCC-7B87-144A-A793-796A782ADAD6}"/>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6C5106-1ABD-E24F-AB89-0B5B78751556}"/>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4" name="Footer Placeholder 3">
            <a:extLst>
              <a:ext uri="{FF2B5EF4-FFF2-40B4-BE49-F238E27FC236}">
                <a16:creationId xmlns:a16="http://schemas.microsoft.com/office/drawing/2014/main" id="{299FBAB0-46ED-444F-B015-88C3DA1500A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A11A6E-52FF-6D41-A11A-A32D88522EF3}"/>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457301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80DAB-422B-854E-ADCF-373BE033AC33}"/>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3" name="Footer Placeholder 2">
            <a:extLst>
              <a:ext uri="{FF2B5EF4-FFF2-40B4-BE49-F238E27FC236}">
                <a16:creationId xmlns:a16="http://schemas.microsoft.com/office/drawing/2014/main" id="{16682488-6AF0-1442-B75E-03198199331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99F301-BB40-B844-B071-3881AA7B98FB}"/>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79873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6CDB-51B3-BF47-875E-78CB410E82D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1340C-27CF-114C-8099-B1C7B8D5BBE9}"/>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79EEA-3B4C-6947-BB84-517F3E25BE6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67C0B-7511-2F44-A222-4ECE409607D0}"/>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18A85C76-B1C3-2E49-8AD2-5B11CBD4BD3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BB148A-5B96-0149-9788-C8D0713F9184}"/>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91997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0C4C-C400-7E4C-B5E0-D26150EB0E6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814E6-19C0-F246-B1D9-3993BBF293B4}"/>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00B07-462F-DB49-85D4-6C40EA10771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91F19-CFD8-2340-9EA3-8F3B5CDEFE15}"/>
              </a:ext>
            </a:extLst>
          </p:cNvPr>
          <p:cNvSpPr>
            <a:spLocks noGrp="1"/>
          </p:cNvSpPr>
          <p:nvPr>
            <p:ph type="dt" sz="half" idx="10"/>
          </p:nvPr>
        </p:nvSpPr>
        <p:spPr>
          <a:xfrm>
            <a:off x="628650" y="4767263"/>
            <a:ext cx="2057400" cy="274637"/>
          </a:xfrm>
          <a:prstGeom prst="rect">
            <a:avLst/>
          </a:prstGeom>
        </p:spPr>
        <p:txBody>
          <a:bodyPr/>
          <a:lstStyle/>
          <a:p>
            <a:fld id="{1A995FC3-A6F6-104F-89F4-E22A15D9405A}" type="datetimeFigureOut">
              <a:rPr lang="en-US" smtClean="0"/>
              <a:t>10/14/2022</a:t>
            </a:fld>
            <a:endParaRPr lang="en-US"/>
          </a:p>
        </p:txBody>
      </p:sp>
      <p:sp>
        <p:nvSpPr>
          <p:cNvPr id="6" name="Footer Placeholder 5">
            <a:extLst>
              <a:ext uri="{FF2B5EF4-FFF2-40B4-BE49-F238E27FC236}">
                <a16:creationId xmlns:a16="http://schemas.microsoft.com/office/drawing/2014/main" id="{F4E61316-B271-6C4E-A68B-E9848A93A4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5F202-4381-8844-9C0D-29900B71E8DC}"/>
              </a:ext>
            </a:extLst>
          </p:cNvPr>
          <p:cNvSpPr>
            <a:spLocks noGrp="1"/>
          </p:cNvSpPr>
          <p:nvPr>
            <p:ph type="sldNum" sz="quarter" idx="12"/>
          </p:nvPr>
        </p:nvSpPr>
        <p:spPr>
          <a:xfrm>
            <a:off x="6457950" y="4767263"/>
            <a:ext cx="2057400" cy="274637"/>
          </a:xfrm>
          <a:prstGeom prst="rect">
            <a:avLst/>
          </a:prstGeom>
        </p:spPr>
        <p:txBody>
          <a:bodyPr/>
          <a:lstStyle/>
          <a:p>
            <a:fld id="{454568D7-0BFB-484C-BF84-C94508CDD47E}" type="slidenum">
              <a:rPr lang="en-US" smtClean="0"/>
              <a:t>‹#›</a:t>
            </a:fld>
            <a:endParaRPr lang="en-US"/>
          </a:p>
        </p:txBody>
      </p:sp>
    </p:spTree>
    <p:extLst>
      <p:ext uri="{BB962C8B-B14F-4D97-AF65-F5344CB8AC3E}">
        <p14:creationId xmlns:p14="http://schemas.microsoft.com/office/powerpoint/2010/main" val="277011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8.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7.png"/><Relationship Id="rId2" Type="http://schemas.openxmlformats.org/officeDocument/2006/relationships/slideLayout" Target="../slideLayouts/slideLayout103.xml"/><Relationship Id="rId16" Type="http://schemas.openxmlformats.org/officeDocument/2006/relationships/theme" Target="../theme/theme1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4.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person, young, blue&#10;&#10;Description automatically generated">
            <a:extLst>
              <a:ext uri="{FF2B5EF4-FFF2-40B4-BE49-F238E27FC236}">
                <a16:creationId xmlns:a16="http://schemas.microsoft.com/office/drawing/2014/main" id="{CBB79868-02BE-3047-B306-64F0FA57D329}"/>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4" name="Rectangle 3">
            <a:extLst>
              <a:ext uri="{FF2B5EF4-FFF2-40B4-BE49-F238E27FC236}">
                <a16:creationId xmlns:a16="http://schemas.microsoft.com/office/drawing/2014/main" id="{D73E64A5-FC69-134B-9A31-55C0EA87BB08}"/>
              </a:ext>
            </a:extLst>
          </p:cNvPr>
          <p:cNvSpPr/>
          <p:nvPr userDrawn="1"/>
        </p:nvSpPr>
        <p:spPr>
          <a:xfrm>
            <a:off x="-1" y="0"/>
            <a:ext cx="9144000" cy="5143500"/>
          </a:xfrm>
          <a:prstGeom prst="rect">
            <a:avLst/>
          </a:prstGeom>
          <a:solidFill>
            <a:srgbClr val="01256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03CF28A-6FA0-4B4C-8448-66F04C621F0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Tree>
    <p:extLst>
      <p:ext uri="{BB962C8B-B14F-4D97-AF65-F5344CB8AC3E}">
        <p14:creationId xmlns:p14="http://schemas.microsoft.com/office/powerpoint/2010/main" val="21159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0160" y="4957898"/>
            <a:ext cx="9154160" cy="34289"/>
          </a:xfrm>
          <a:prstGeom prst="rect">
            <a:avLst/>
          </a:prstGeom>
          <a:solidFill>
            <a:srgbClr val="272B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9DA42C"/>
              </a:solidFill>
            </a:endParaRPr>
          </a:p>
        </p:txBody>
      </p:sp>
      <p:sp>
        <p:nvSpPr>
          <p:cNvPr id="16" name="Rectangle 15"/>
          <p:cNvSpPr/>
          <p:nvPr userDrawn="1"/>
        </p:nvSpPr>
        <p:spPr>
          <a:xfrm>
            <a:off x="-10160" y="4992565"/>
            <a:ext cx="9154160" cy="150935"/>
          </a:xfrm>
          <a:prstGeom prst="rect">
            <a:avLst/>
          </a:prstGeom>
          <a:solidFill>
            <a:srgbClr val="7812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9DA42C"/>
              </a:solidFill>
            </a:endParaRPr>
          </a:p>
        </p:txBody>
      </p:sp>
      <p:sp>
        <p:nvSpPr>
          <p:cNvPr id="13" name="Rectangle 12"/>
          <p:cNvSpPr/>
          <p:nvPr userDrawn="1"/>
        </p:nvSpPr>
        <p:spPr>
          <a:xfrm>
            <a:off x="-10161" y="599345"/>
            <a:ext cx="9154161" cy="161974"/>
          </a:xfrm>
          <a:prstGeom prst="rect">
            <a:avLst/>
          </a:prstGeom>
          <a:solidFill>
            <a:srgbClr val="272B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prstClr val="white"/>
              </a:solidFill>
            </a:endParaRPr>
          </a:p>
        </p:txBody>
      </p:sp>
      <p:sp>
        <p:nvSpPr>
          <p:cNvPr id="69" name="TextBox 15"/>
          <p:cNvSpPr txBox="1">
            <a:spLocks noChangeArrowheads="1"/>
          </p:cNvSpPr>
          <p:nvPr userDrawn="1"/>
        </p:nvSpPr>
        <p:spPr bwMode="auto">
          <a:xfrm>
            <a:off x="215901" y="4966098"/>
            <a:ext cx="2987675" cy="207749"/>
          </a:xfrm>
          <a:prstGeom prst="rect">
            <a:avLst/>
          </a:prstGeom>
          <a:noFill/>
          <a:ln w="9525">
            <a:noFill/>
            <a:miter lim="800000"/>
            <a:headEnd/>
            <a:tailEnd/>
          </a:ln>
        </p:spPr>
        <p:txBody>
          <a:bodyPr>
            <a:prstTxWarp prst="textNoShape">
              <a:avLst/>
            </a:prstTxWarp>
            <a:spAutoFit/>
          </a:bodyPr>
          <a:lstStyle/>
          <a:p>
            <a:r>
              <a:rPr lang="en-US" sz="750" b="1" dirty="0">
                <a:solidFill>
                  <a:srgbClr val="FFFFFF"/>
                </a:solidFill>
              </a:rPr>
              <a:t>© 2019 </a:t>
            </a:r>
            <a:r>
              <a:rPr lang="en-US" sz="750" b="1" dirty="0">
                <a:solidFill>
                  <a:srgbClr val="FFFFFF"/>
                </a:solidFill>
                <a:ea typeface="Calibri" pitchFamily="-72" charset="0"/>
                <a:cs typeface="Calibri" pitchFamily="-72" charset="0"/>
              </a:rPr>
              <a:t>Fidelum Partners. </a:t>
            </a:r>
            <a:r>
              <a:rPr lang="en-US" sz="750" dirty="0">
                <a:solidFill>
                  <a:srgbClr val="FFFFFF"/>
                </a:solidFill>
                <a:ea typeface="Calibri" pitchFamily="-72" charset="0"/>
                <a:cs typeface="Calibri" pitchFamily="-72" charset="0"/>
              </a:rPr>
              <a:t>All Rights Reserved.</a:t>
            </a:r>
            <a:endParaRPr lang="en-US" sz="1200" dirty="0">
              <a:solidFill>
                <a:srgbClr val="FFFFFF"/>
              </a:solidFill>
              <a:ea typeface="Calibri" pitchFamily="-72" charset="0"/>
              <a:cs typeface="Calibri" pitchFamily="-72" charset="0"/>
            </a:endParaRPr>
          </a:p>
        </p:txBody>
      </p:sp>
      <p:sp>
        <p:nvSpPr>
          <p:cNvPr id="22" name="Text Placeholder 2"/>
          <p:cNvSpPr>
            <a:spLocks noGrp="1"/>
          </p:cNvSpPr>
          <p:nvPr>
            <p:ph type="body" idx="1"/>
          </p:nvPr>
        </p:nvSpPr>
        <p:spPr>
          <a:xfrm>
            <a:off x="301625" y="944637"/>
            <a:ext cx="8543119" cy="3868249"/>
          </a:xfrm>
          <a:prstGeom prst="rect">
            <a:avLst/>
          </a:prstGeom>
        </p:spPr>
        <p:txBody>
          <a:bodyPr vert="horz" lIns="91440" tIns="45720" rIns="91440" bIns="45720" rtlCol="0">
            <a:normAutofit/>
          </a:bodyPr>
          <a:lstStyle/>
          <a:p>
            <a:pPr lvl="0"/>
            <a:r>
              <a:rPr lang="en-US" dirty="0"/>
              <a:t>Click to edit Master text styles</a:t>
            </a:r>
          </a:p>
          <a:p>
            <a:pPr marL="557213" marR="0" lvl="1" indent="-214313" algn="l" defTabSz="3429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lvl="1"/>
            <a:endParaRPr lang="en-US" dirty="0"/>
          </a:p>
        </p:txBody>
      </p:sp>
      <p:sp>
        <p:nvSpPr>
          <p:cNvPr id="19" name="Slide Number Placeholder 3"/>
          <p:cNvSpPr>
            <a:spLocks noGrp="1"/>
          </p:cNvSpPr>
          <p:nvPr>
            <p:ph type="sldNum" sz="quarter" idx="4"/>
          </p:nvPr>
        </p:nvSpPr>
        <p:spPr>
          <a:xfrm>
            <a:off x="8748346" y="4968918"/>
            <a:ext cx="459252" cy="254967"/>
          </a:xfrm>
          <a:prstGeom prst="rect">
            <a:avLst/>
          </a:prstGeom>
        </p:spPr>
        <p:txBody>
          <a:bodyPr/>
          <a:lstStyle/>
          <a:p>
            <a:pPr>
              <a:defRPr/>
            </a:pPr>
            <a:fld id="{927D6871-A435-D744-BA9C-16A1E2A12598}" type="slidenum">
              <a:rPr lang="en-US" sz="750" b="1" smtClean="0">
                <a:solidFill>
                  <a:srgbClr val="FFFFFF"/>
                </a:solidFill>
              </a:rPr>
              <a:pPr>
                <a:defRPr/>
              </a:pPr>
              <a:t>‹#›</a:t>
            </a:fld>
            <a:endParaRPr lang="en-US" sz="750" b="1" dirty="0">
              <a:solidFill>
                <a:srgbClr val="FFFFFF"/>
              </a:solidFill>
            </a:endParaRPr>
          </a:p>
        </p:txBody>
      </p:sp>
      <p:sp>
        <p:nvSpPr>
          <p:cNvPr id="14" name="Rectangle 13"/>
          <p:cNvSpPr/>
          <p:nvPr userDrawn="1"/>
        </p:nvSpPr>
        <p:spPr>
          <a:xfrm>
            <a:off x="-10160" y="600556"/>
            <a:ext cx="9154160" cy="34289"/>
          </a:xfrm>
          <a:prstGeom prst="rect">
            <a:avLst/>
          </a:prstGeom>
          <a:solidFill>
            <a:srgbClr val="7575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9DA42C"/>
              </a:solidFill>
            </a:endParaRPr>
          </a:p>
        </p:txBody>
      </p:sp>
      <p:pic>
        <p:nvPicPr>
          <p:cNvPr id="29" name="Picture 28"/>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0" y="0"/>
            <a:ext cx="7203534" cy="574808"/>
          </a:xfrm>
          <a:prstGeom prst="rect">
            <a:avLst/>
          </a:prstGeom>
        </p:spPr>
      </p:pic>
      <p:pic>
        <p:nvPicPr>
          <p:cNvPr id="30" name="Picture 29" descr="orlando-health-vector-logo-small.png"/>
          <p:cNvPicPr>
            <a:picLocks noChangeAspect="1"/>
          </p:cNvPicPr>
          <p:nvPr userDrawn="1"/>
        </p:nvPicPr>
        <p:blipFill rotWithShape="1">
          <a:blip r:embed="rId18" cstate="print">
            <a:extLst>
              <a:ext uri="{28A0092B-C50C-407E-A947-70E740481C1C}">
                <a14:useLocalDpi xmlns:a14="http://schemas.microsoft.com/office/drawing/2010/main"/>
              </a:ext>
            </a:extLst>
          </a:blip>
          <a:srcRect t="32142" b="32143"/>
          <a:stretch/>
        </p:blipFill>
        <p:spPr>
          <a:xfrm>
            <a:off x="7319471" y="73903"/>
            <a:ext cx="1716688" cy="459845"/>
          </a:xfrm>
          <a:prstGeom prst="rect">
            <a:avLst/>
          </a:prstGeom>
        </p:spPr>
      </p:pic>
    </p:spTree>
    <p:extLst>
      <p:ext uri="{BB962C8B-B14F-4D97-AF65-F5344CB8AC3E}">
        <p14:creationId xmlns:p14="http://schemas.microsoft.com/office/powerpoint/2010/main" val="221268573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xStyles>
    <p:titleStyle>
      <a:lvl1pPr algn="ctr" defTabSz="342900" rtl="0" eaLnBrk="1" latinLnBrk="0" hangingPunct="1">
        <a:spcBef>
          <a:spcPct val="0"/>
        </a:spcBef>
        <a:buNone/>
        <a:defRPr sz="1950" b="1" kern="1200">
          <a:solidFill>
            <a:srgbClr val="003B6F"/>
          </a:solidFill>
          <a:latin typeface="+mj-lt"/>
          <a:ea typeface="+mj-ea"/>
          <a:cs typeface="+mj-cs"/>
        </a:defRPr>
      </a:lvl1pPr>
    </p:titleStyle>
    <p:bodyStyle>
      <a:lvl1pPr marL="257175" indent="-257175" algn="l" defTabSz="342900" rtl="0" eaLnBrk="1" latinLnBrk="0" hangingPunct="1">
        <a:lnSpc>
          <a:spcPct val="100000"/>
        </a:lnSpc>
        <a:spcBef>
          <a:spcPts val="450"/>
        </a:spcBef>
        <a:spcAft>
          <a:spcPts val="450"/>
        </a:spcAft>
        <a:buClr>
          <a:srgbClr val="781227"/>
        </a:buClr>
        <a:buFont typeface="Arial"/>
        <a:buChar char="•"/>
        <a:defRPr sz="1500" kern="1200">
          <a:solidFill>
            <a:schemeClr val="tx1"/>
          </a:solidFill>
          <a:latin typeface="+mn-lt"/>
          <a:ea typeface="+mn-ea"/>
          <a:cs typeface="+mn-cs"/>
        </a:defRPr>
      </a:lvl1pPr>
      <a:lvl2pPr marL="557213" marR="0" indent="-214313" algn="l" defTabSz="342900" rtl="0" eaLnBrk="1" fontAlgn="auto" latinLnBrk="0" hangingPunct="1">
        <a:lnSpc>
          <a:spcPct val="100000"/>
        </a:lnSpc>
        <a:spcBef>
          <a:spcPts val="450"/>
        </a:spcBef>
        <a:spcAft>
          <a:spcPts val="450"/>
        </a:spcAft>
        <a:buClr>
          <a:srgbClr val="1C6BA2"/>
        </a:buClr>
        <a:buSzTx/>
        <a:buFont typeface="Arial"/>
        <a:buChar char="•"/>
        <a:tabLst/>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person, indoor, sword&#10;&#10;Description automatically generated">
            <a:extLst>
              <a:ext uri="{FF2B5EF4-FFF2-40B4-BE49-F238E27FC236}">
                <a16:creationId xmlns:a16="http://schemas.microsoft.com/office/drawing/2014/main" id="{495F3614-7D74-D841-A011-A5248B74E5F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191"/>
            <a:ext cx="9144000" cy="5143118"/>
          </a:xfrm>
          <a:prstGeom prst="rect">
            <a:avLst/>
          </a:prstGeom>
        </p:spPr>
      </p:pic>
      <p:sp>
        <p:nvSpPr>
          <p:cNvPr id="4" name="Rectangle 3">
            <a:extLst>
              <a:ext uri="{FF2B5EF4-FFF2-40B4-BE49-F238E27FC236}">
                <a16:creationId xmlns:a16="http://schemas.microsoft.com/office/drawing/2014/main" id="{D73E64A5-FC69-134B-9A31-55C0EA87BB08}"/>
              </a:ext>
            </a:extLst>
          </p:cNvPr>
          <p:cNvSpPr/>
          <p:nvPr userDrawn="1"/>
        </p:nvSpPr>
        <p:spPr>
          <a:xfrm>
            <a:off x="0" y="0"/>
            <a:ext cx="9144000" cy="5143500"/>
          </a:xfrm>
          <a:prstGeom prst="rect">
            <a:avLst/>
          </a:prstGeom>
          <a:solidFill>
            <a:srgbClr val="01256E">
              <a:alpha val="77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03CF28A-6FA0-4B4C-8448-66F04C621F0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Tree>
    <p:extLst>
      <p:ext uri="{BB962C8B-B14F-4D97-AF65-F5344CB8AC3E}">
        <p14:creationId xmlns:p14="http://schemas.microsoft.com/office/powerpoint/2010/main" val="3916528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doctor holding a tablet&#10;&#10;Description automatically generated with low confidence">
            <a:extLst>
              <a:ext uri="{FF2B5EF4-FFF2-40B4-BE49-F238E27FC236}">
                <a16:creationId xmlns:a16="http://schemas.microsoft.com/office/drawing/2014/main" id="{54966BC5-A6BF-8E4D-AC62-36CB9F7E1932}"/>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9144000" cy="5141983"/>
          </a:xfrm>
          <a:prstGeom prst="rect">
            <a:avLst/>
          </a:prstGeom>
        </p:spPr>
      </p:pic>
      <p:sp>
        <p:nvSpPr>
          <p:cNvPr id="12" name="Rectangle 11">
            <a:extLst>
              <a:ext uri="{FF2B5EF4-FFF2-40B4-BE49-F238E27FC236}">
                <a16:creationId xmlns:a16="http://schemas.microsoft.com/office/drawing/2014/main" id="{2D079C49-9C28-D44B-AF83-60A2154B85F4}"/>
              </a:ext>
            </a:extLst>
          </p:cNvPr>
          <p:cNvSpPr/>
          <p:nvPr userDrawn="1"/>
        </p:nvSpPr>
        <p:spPr>
          <a:xfrm>
            <a:off x="0" y="0"/>
            <a:ext cx="9144000" cy="5143500"/>
          </a:xfrm>
          <a:prstGeom prst="rect">
            <a:avLst/>
          </a:prstGeom>
          <a:solidFill>
            <a:srgbClr val="01256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6BA04F1-4800-8541-957A-4BC2884E18A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
        <p:nvSpPr>
          <p:cNvPr id="6" name="TextBox 15">
            <a:extLst>
              <a:ext uri="{FF2B5EF4-FFF2-40B4-BE49-F238E27FC236}">
                <a16:creationId xmlns:a16="http://schemas.microsoft.com/office/drawing/2014/main" id="{1378E551-337A-214D-B26A-275D2E01BAB1}"/>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Tree>
    <p:extLst>
      <p:ext uri="{BB962C8B-B14F-4D97-AF65-F5344CB8AC3E}">
        <p14:creationId xmlns:p14="http://schemas.microsoft.com/office/powerpoint/2010/main" val="1887544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person, indoor, person, standing&#10;&#10;Description automatically generated">
            <a:extLst>
              <a:ext uri="{FF2B5EF4-FFF2-40B4-BE49-F238E27FC236}">
                <a16:creationId xmlns:a16="http://schemas.microsoft.com/office/drawing/2014/main" id="{3C357DAE-AEA4-AE45-B5BD-1E293C42A270}"/>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1517"/>
            <a:ext cx="9144000" cy="5143500"/>
          </a:xfrm>
          <a:prstGeom prst="rect">
            <a:avLst/>
          </a:prstGeom>
        </p:spPr>
      </p:pic>
      <p:sp>
        <p:nvSpPr>
          <p:cNvPr id="12" name="Rectangle 11">
            <a:extLst>
              <a:ext uri="{FF2B5EF4-FFF2-40B4-BE49-F238E27FC236}">
                <a16:creationId xmlns:a16="http://schemas.microsoft.com/office/drawing/2014/main" id="{2D079C49-9C28-D44B-AF83-60A2154B85F4}"/>
              </a:ext>
            </a:extLst>
          </p:cNvPr>
          <p:cNvSpPr/>
          <p:nvPr userDrawn="1"/>
        </p:nvSpPr>
        <p:spPr>
          <a:xfrm>
            <a:off x="0" y="0"/>
            <a:ext cx="9144000" cy="5143500"/>
          </a:xfrm>
          <a:prstGeom prst="rect">
            <a:avLst/>
          </a:prstGeom>
          <a:solidFill>
            <a:srgbClr val="01256E">
              <a:alpha val="77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6BA04F1-4800-8541-957A-4BC2884E18A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
        <p:nvSpPr>
          <p:cNvPr id="6" name="TextBox 15">
            <a:extLst>
              <a:ext uri="{FF2B5EF4-FFF2-40B4-BE49-F238E27FC236}">
                <a16:creationId xmlns:a16="http://schemas.microsoft.com/office/drawing/2014/main" id="{061FC3EF-EC49-4B4F-B7FD-D9F63EF0FBB0}"/>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Tree>
    <p:extLst>
      <p:ext uri="{BB962C8B-B14F-4D97-AF65-F5344CB8AC3E}">
        <p14:creationId xmlns:p14="http://schemas.microsoft.com/office/powerpoint/2010/main" val="16843878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2555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person, indoor, person, standing&#10;&#10;Description automatically generated">
            <a:extLst>
              <a:ext uri="{FF2B5EF4-FFF2-40B4-BE49-F238E27FC236}">
                <a16:creationId xmlns:a16="http://schemas.microsoft.com/office/drawing/2014/main" id="{3C357DAE-AEA4-AE45-B5BD-1E293C42A270}"/>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flipH="1">
            <a:off x="0" y="-1517"/>
            <a:ext cx="9144000" cy="5143500"/>
          </a:xfrm>
          <a:prstGeom prst="rect">
            <a:avLst/>
          </a:prstGeom>
        </p:spPr>
      </p:pic>
      <p:sp>
        <p:nvSpPr>
          <p:cNvPr id="12" name="Rectangle 11">
            <a:extLst>
              <a:ext uri="{FF2B5EF4-FFF2-40B4-BE49-F238E27FC236}">
                <a16:creationId xmlns:a16="http://schemas.microsoft.com/office/drawing/2014/main" id="{2D079C49-9C28-D44B-AF83-60A2154B85F4}"/>
              </a:ext>
            </a:extLst>
          </p:cNvPr>
          <p:cNvSpPr/>
          <p:nvPr userDrawn="1"/>
        </p:nvSpPr>
        <p:spPr>
          <a:xfrm>
            <a:off x="0" y="0"/>
            <a:ext cx="9144000" cy="5143500"/>
          </a:xfrm>
          <a:prstGeom prst="rect">
            <a:avLst/>
          </a:prstGeom>
          <a:solidFill>
            <a:srgbClr val="01256E">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6BA04F1-4800-8541-957A-4BC2884E18A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
        <p:nvSpPr>
          <p:cNvPr id="6" name="TextBox 15">
            <a:extLst>
              <a:ext uri="{FF2B5EF4-FFF2-40B4-BE49-F238E27FC236}">
                <a16:creationId xmlns:a16="http://schemas.microsoft.com/office/drawing/2014/main" id="{E160F74C-EF7D-5E4A-A2C6-24006AB835ED}"/>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Tree>
    <p:extLst>
      <p:ext uri="{BB962C8B-B14F-4D97-AF65-F5344CB8AC3E}">
        <p14:creationId xmlns:p14="http://schemas.microsoft.com/office/powerpoint/2010/main" val="38894340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8B2D3A-D347-4546-9F64-88CCA5291BCB}"/>
              </a:ext>
            </a:extLst>
          </p:cNvPr>
          <p:cNvSpPr/>
          <p:nvPr userDrawn="1"/>
        </p:nvSpPr>
        <p:spPr>
          <a:xfrm>
            <a:off x="0" y="4911149"/>
            <a:ext cx="9144000" cy="230834"/>
          </a:xfrm>
          <a:prstGeom prst="rect">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8755345E-A232-BC40-9DC8-1AF503AB0B86}"/>
              </a:ext>
            </a:extLst>
          </p:cNvPr>
          <p:cNvSpPr txBox="1">
            <a:spLocks noChangeArrowheads="1"/>
          </p:cNvSpPr>
          <p:nvPr userDrawn="1"/>
        </p:nvSpPr>
        <p:spPr bwMode="auto">
          <a:xfrm>
            <a:off x="8752491" y="4911151"/>
            <a:ext cx="381000" cy="142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4F76D31-0C2A-604A-90D2-6EC8EB51B38E}" type="slidenum">
              <a:rPr lang="en-US" sz="900" smtClean="0">
                <a:solidFill>
                  <a:schemeClr val="bg1"/>
                </a:solidFill>
              </a:rPr>
              <a:pPr>
                <a:defRPr/>
              </a:pPr>
              <a:t>‹#›</a:t>
            </a:fld>
            <a:endParaRPr lang="en-US" sz="900" dirty="0">
              <a:solidFill>
                <a:schemeClr val="bg1"/>
              </a:solidFill>
            </a:endParaRPr>
          </a:p>
        </p:txBody>
      </p:sp>
      <p:sp>
        <p:nvSpPr>
          <p:cNvPr id="17" name="Rectangle 16">
            <a:extLst>
              <a:ext uri="{FF2B5EF4-FFF2-40B4-BE49-F238E27FC236}">
                <a16:creationId xmlns:a16="http://schemas.microsoft.com/office/drawing/2014/main" id="{E638AFAC-357F-AC4E-8CB1-17EED4ABE65C}"/>
              </a:ext>
            </a:extLst>
          </p:cNvPr>
          <p:cNvSpPr/>
          <p:nvPr userDrawn="1"/>
        </p:nvSpPr>
        <p:spPr>
          <a:xfrm>
            <a:off x="0" y="4851320"/>
            <a:ext cx="9144000" cy="45719"/>
          </a:xfrm>
          <a:prstGeom prst="rect">
            <a:avLst/>
          </a:prstGeom>
          <a:solidFill>
            <a:srgbClr val="0F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57E2463-E1AA-2C46-A00E-F37D93A8E506}"/>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05504" y="152415"/>
            <a:ext cx="358648" cy="466919"/>
          </a:xfrm>
          <a:prstGeom prst="rect">
            <a:avLst/>
          </a:prstGeom>
        </p:spPr>
      </p:pic>
      <p:sp>
        <p:nvSpPr>
          <p:cNvPr id="15" name="TextBox 15">
            <a:extLst>
              <a:ext uri="{FF2B5EF4-FFF2-40B4-BE49-F238E27FC236}">
                <a16:creationId xmlns:a16="http://schemas.microsoft.com/office/drawing/2014/main" id="{F073FC9E-9D72-344F-99CC-5B320EADF3EE}"/>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Tree>
    <p:extLst>
      <p:ext uri="{BB962C8B-B14F-4D97-AF65-F5344CB8AC3E}">
        <p14:creationId xmlns:p14="http://schemas.microsoft.com/office/powerpoint/2010/main" val="1022852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69" r:id="rId12"/>
    <p:sldLayoutId id="21474837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94C5F-0708-994D-B35B-C5E96F508974}"/>
              </a:ext>
            </a:extLst>
          </p:cNvPr>
          <p:cNvSpPr/>
          <p:nvPr userDrawn="1"/>
        </p:nvSpPr>
        <p:spPr>
          <a:xfrm>
            <a:off x="0" y="4911149"/>
            <a:ext cx="9144000" cy="230834"/>
          </a:xfrm>
          <a:prstGeom prst="rect">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5">
            <a:extLst>
              <a:ext uri="{FF2B5EF4-FFF2-40B4-BE49-F238E27FC236}">
                <a16:creationId xmlns:a16="http://schemas.microsoft.com/office/drawing/2014/main" id="{262512F0-7C14-1C4D-814B-5BE346FD0988}"/>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
        <p:nvSpPr>
          <p:cNvPr id="18" name="Rectangle 6">
            <a:extLst>
              <a:ext uri="{FF2B5EF4-FFF2-40B4-BE49-F238E27FC236}">
                <a16:creationId xmlns:a16="http://schemas.microsoft.com/office/drawing/2014/main" id="{FF737AF7-05F0-B449-B5C7-8E465F87B7F1}"/>
              </a:ext>
            </a:extLst>
          </p:cNvPr>
          <p:cNvSpPr txBox="1">
            <a:spLocks noChangeArrowheads="1"/>
          </p:cNvSpPr>
          <p:nvPr userDrawn="1"/>
        </p:nvSpPr>
        <p:spPr bwMode="auto">
          <a:xfrm>
            <a:off x="8752491" y="4911151"/>
            <a:ext cx="381000" cy="142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4F76D31-0C2A-604A-90D2-6EC8EB51B38E}" type="slidenum">
              <a:rPr lang="en-US" sz="900" smtClean="0">
                <a:solidFill>
                  <a:schemeClr val="bg1"/>
                </a:solidFill>
              </a:rPr>
              <a:pPr>
                <a:defRPr/>
              </a:pPr>
              <a:t>‹#›</a:t>
            </a:fld>
            <a:endParaRPr lang="en-US" sz="900" dirty="0">
              <a:solidFill>
                <a:schemeClr val="bg1"/>
              </a:solidFill>
            </a:endParaRPr>
          </a:p>
        </p:txBody>
      </p:sp>
      <p:sp>
        <p:nvSpPr>
          <p:cNvPr id="19" name="Rectangle 18">
            <a:extLst>
              <a:ext uri="{FF2B5EF4-FFF2-40B4-BE49-F238E27FC236}">
                <a16:creationId xmlns:a16="http://schemas.microsoft.com/office/drawing/2014/main" id="{5AD0F0CB-846F-3241-9AB0-0DBEAFE4E0F5}"/>
              </a:ext>
            </a:extLst>
          </p:cNvPr>
          <p:cNvSpPr/>
          <p:nvPr userDrawn="1"/>
        </p:nvSpPr>
        <p:spPr>
          <a:xfrm>
            <a:off x="0" y="4851320"/>
            <a:ext cx="9144000" cy="45719"/>
          </a:xfrm>
          <a:prstGeom prst="rect">
            <a:avLst/>
          </a:prstGeom>
          <a:solidFill>
            <a:srgbClr val="0F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637A2661-77A9-D241-874C-4F9B10A36D03}"/>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05504" y="152415"/>
            <a:ext cx="358648" cy="466919"/>
          </a:xfrm>
          <a:prstGeom prst="rect">
            <a:avLst/>
          </a:prstGeom>
        </p:spPr>
      </p:pic>
    </p:spTree>
    <p:extLst>
      <p:ext uri="{BB962C8B-B14F-4D97-AF65-F5344CB8AC3E}">
        <p14:creationId xmlns:p14="http://schemas.microsoft.com/office/powerpoint/2010/main" val="153121003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doctor holding a tablet&#10;&#10;Description automatically generated with low confidence">
            <a:extLst>
              <a:ext uri="{FF2B5EF4-FFF2-40B4-BE49-F238E27FC236}">
                <a16:creationId xmlns:a16="http://schemas.microsoft.com/office/drawing/2014/main" id="{54966BC5-A6BF-8E4D-AC62-36CB9F7E1932}"/>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0"/>
            <a:ext cx="9144000" cy="5141983"/>
          </a:xfrm>
          <a:prstGeom prst="rect">
            <a:avLst/>
          </a:prstGeom>
        </p:spPr>
      </p:pic>
      <p:sp>
        <p:nvSpPr>
          <p:cNvPr id="12" name="Rectangle 11">
            <a:extLst>
              <a:ext uri="{FF2B5EF4-FFF2-40B4-BE49-F238E27FC236}">
                <a16:creationId xmlns:a16="http://schemas.microsoft.com/office/drawing/2014/main" id="{2D079C49-9C28-D44B-AF83-60A2154B85F4}"/>
              </a:ext>
            </a:extLst>
          </p:cNvPr>
          <p:cNvSpPr/>
          <p:nvPr userDrawn="1"/>
        </p:nvSpPr>
        <p:spPr>
          <a:xfrm>
            <a:off x="0" y="0"/>
            <a:ext cx="9144000" cy="5143500"/>
          </a:xfrm>
          <a:prstGeom prst="rect">
            <a:avLst/>
          </a:prstGeom>
          <a:solidFill>
            <a:srgbClr val="01256E">
              <a:alpha val="77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6BA04F1-4800-8541-957A-4BC2884E18A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237" y="177282"/>
            <a:ext cx="1548468" cy="601471"/>
          </a:xfrm>
          <a:prstGeom prst="rect">
            <a:avLst/>
          </a:prstGeom>
        </p:spPr>
      </p:pic>
      <p:sp>
        <p:nvSpPr>
          <p:cNvPr id="6" name="TextBox 15">
            <a:extLst>
              <a:ext uri="{FF2B5EF4-FFF2-40B4-BE49-F238E27FC236}">
                <a16:creationId xmlns:a16="http://schemas.microsoft.com/office/drawing/2014/main" id="{1378E551-337A-214D-B26A-275D2E01BAB1}"/>
              </a:ext>
            </a:extLst>
          </p:cNvPr>
          <p:cNvSpPr txBox="1">
            <a:spLocks noChangeArrowheads="1"/>
          </p:cNvSpPr>
          <p:nvPr userDrawn="1"/>
        </p:nvSpPr>
        <p:spPr bwMode="auto">
          <a:xfrm>
            <a:off x="104920" y="4920295"/>
            <a:ext cx="3242838" cy="215444"/>
          </a:xfrm>
          <a:prstGeom prst="rect">
            <a:avLst/>
          </a:prstGeom>
          <a:noFill/>
          <a:ln w="9525">
            <a:noFill/>
            <a:miter lim="800000"/>
            <a:headEnd/>
            <a:tailEnd/>
          </a:ln>
        </p:spPr>
        <p:txBody>
          <a:bodyPr wrap="square">
            <a:prstTxWarp prst="textNoShape">
              <a:avLst/>
            </a:prstTxWarp>
            <a:spAutoFit/>
          </a:bodyPr>
          <a:lstStyle/>
          <a:p>
            <a:r>
              <a:rPr lang="en-US" sz="800" b="0" dirty="0">
                <a:solidFill>
                  <a:schemeClr val="bg1"/>
                </a:solidFill>
                <a:latin typeface="Calibri" pitchFamily="-72" charset="0"/>
              </a:rPr>
              <a:t>© 2022 </a:t>
            </a:r>
            <a:r>
              <a:rPr lang="en-US" sz="800" b="0" dirty="0" err="1">
                <a:solidFill>
                  <a:schemeClr val="bg1"/>
                </a:solidFill>
                <a:latin typeface="Calibri" pitchFamily="-72" charset="0"/>
                <a:ea typeface="Calibri" pitchFamily="-72" charset="0"/>
                <a:cs typeface="Calibri" pitchFamily="-72" charset="0"/>
              </a:rPr>
              <a:t>Fidelum</a:t>
            </a:r>
            <a:r>
              <a:rPr lang="en-US" sz="800" b="0" dirty="0">
                <a:solidFill>
                  <a:schemeClr val="bg1"/>
                </a:solidFill>
                <a:latin typeface="Calibri" pitchFamily="-72" charset="0"/>
                <a:ea typeface="Calibri" pitchFamily="-72" charset="0"/>
                <a:cs typeface="Calibri" pitchFamily="-72" charset="0"/>
              </a:rPr>
              <a:t> Health. All Rights Reserved.</a:t>
            </a:r>
          </a:p>
        </p:txBody>
      </p:sp>
    </p:spTree>
    <p:extLst>
      <p:ext uri="{BB962C8B-B14F-4D97-AF65-F5344CB8AC3E}">
        <p14:creationId xmlns:p14="http://schemas.microsoft.com/office/powerpoint/2010/main" val="19320215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8.xml"/><Relationship Id="rId5" Type="http://schemas.openxmlformats.org/officeDocument/2006/relationships/image" Target="../media/image1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8.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A2103BF-C6A2-D44A-95F9-33F897014C03}"/>
              </a:ext>
            </a:extLst>
          </p:cNvPr>
          <p:cNvSpPr>
            <a:spLocks noGrp="1"/>
          </p:cNvSpPr>
          <p:nvPr>
            <p:ph type="ctrTitle"/>
          </p:nvPr>
        </p:nvSpPr>
        <p:spPr>
          <a:xfrm>
            <a:off x="11000" y="2831151"/>
            <a:ext cx="9132999" cy="1336386"/>
          </a:xfrm>
        </p:spPr>
        <p:txBody>
          <a:bodyPr>
            <a:noAutofit/>
          </a:bodyPr>
          <a:lstStyle/>
          <a:p>
            <a:r>
              <a:rPr lang="en-US" sz="3600" b="1" dirty="0">
                <a:solidFill>
                  <a:schemeClr val="bg1"/>
                </a:solidFill>
                <a:latin typeface="+mn-lt"/>
                <a:ea typeface="Calibri" pitchFamily="-72" charset="0"/>
                <a:cs typeface="Calibri" pitchFamily="-72" charset="0"/>
              </a:rPr>
              <a:t>The Financial Impact of Patient </a:t>
            </a:r>
            <a:br>
              <a:rPr lang="en-US" sz="3600" b="1" dirty="0">
                <a:solidFill>
                  <a:schemeClr val="bg1"/>
                </a:solidFill>
                <a:latin typeface="+mn-lt"/>
                <a:ea typeface="Calibri" pitchFamily="-72" charset="0"/>
                <a:cs typeface="Calibri" pitchFamily="-72" charset="0"/>
              </a:rPr>
            </a:br>
            <a:r>
              <a:rPr lang="en-US" sz="3600" b="1" dirty="0">
                <a:solidFill>
                  <a:schemeClr val="bg1"/>
                </a:solidFill>
                <a:latin typeface="+mn-lt"/>
                <a:ea typeface="Calibri" pitchFamily="-72" charset="0"/>
                <a:cs typeface="Calibri" pitchFamily="-72" charset="0"/>
              </a:rPr>
              <a:t>Relationships With Orlando Health</a:t>
            </a:r>
          </a:p>
        </p:txBody>
      </p:sp>
      <p:sp>
        <p:nvSpPr>
          <p:cNvPr id="33" name="TextBox 25">
            <a:extLst>
              <a:ext uri="{FF2B5EF4-FFF2-40B4-BE49-F238E27FC236}">
                <a16:creationId xmlns:a16="http://schemas.microsoft.com/office/drawing/2014/main" id="{828C2A43-ACDE-ED4C-9F27-24EA8E83324B}"/>
              </a:ext>
            </a:extLst>
          </p:cNvPr>
          <p:cNvSpPr txBox="1">
            <a:spLocks noChangeArrowheads="1"/>
          </p:cNvSpPr>
          <p:nvPr/>
        </p:nvSpPr>
        <p:spPr bwMode="auto">
          <a:xfrm>
            <a:off x="103188" y="4837490"/>
            <a:ext cx="7815262" cy="261610"/>
          </a:xfrm>
          <a:prstGeom prst="rect">
            <a:avLst/>
          </a:prstGeom>
          <a:noFill/>
          <a:ln w="9525">
            <a:noFill/>
            <a:miter lim="800000"/>
            <a:headEnd/>
            <a:tailEnd/>
          </a:ln>
        </p:spPr>
        <p:txBody>
          <a:bodyPr>
            <a:prstTxWarp prst="textNoShape">
              <a:avLst/>
            </a:prstTxWarp>
            <a:spAutoFit/>
          </a:bodyPr>
          <a:lstStyle/>
          <a:p>
            <a:r>
              <a:rPr lang="en-US" sz="1100" b="1" dirty="0">
                <a:solidFill>
                  <a:srgbClr val="FFFFFF"/>
                </a:solidFill>
                <a:ea typeface="Calibri" pitchFamily="-72" charset="0"/>
                <a:cs typeface="Calibri" pitchFamily="-72" charset="0"/>
              </a:rPr>
              <a:t>SEPTEMBER 2022 </a:t>
            </a:r>
            <a:r>
              <a:rPr lang="en-US" sz="1100" dirty="0">
                <a:solidFill>
                  <a:srgbClr val="0F8674"/>
                </a:solidFill>
                <a:ea typeface="Calibri" pitchFamily="-72" charset="0"/>
                <a:cs typeface="Calibri" pitchFamily="-72" charset="0"/>
              </a:rPr>
              <a:t>l  </a:t>
            </a:r>
            <a:r>
              <a:rPr lang="en-US" sz="1100" b="1" dirty="0">
                <a:solidFill>
                  <a:srgbClr val="FFFFFF"/>
                </a:solidFill>
                <a:ea typeface="Calibri" pitchFamily="-72" charset="0"/>
                <a:cs typeface="Calibri" pitchFamily="-72" charset="0"/>
              </a:rPr>
              <a:t>CHRIS MALONE,  </a:t>
            </a:r>
            <a:r>
              <a:rPr lang="en-US" sz="1100" dirty="0">
                <a:solidFill>
                  <a:srgbClr val="FFFFFF"/>
                </a:solidFill>
                <a:ea typeface="Calibri" pitchFamily="-72" charset="0"/>
                <a:cs typeface="Calibri" pitchFamily="-72" charset="0"/>
              </a:rPr>
              <a:t>FIDELUM PARTNERS   </a:t>
            </a:r>
            <a:r>
              <a:rPr lang="en-US" sz="1100" dirty="0">
                <a:solidFill>
                  <a:srgbClr val="0F8674"/>
                </a:solidFill>
                <a:ea typeface="Calibri" pitchFamily="-72" charset="0"/>
                <a:cs typeface="Calibri" pitchFamily="-72" charset="0"/>
              </a:rPr>
              <a:t>l   </a:t>
            </a:r>
            <a:r>
              <a:rPr lang="en-US" sz="1100" b="1" dirty="0">
                <a:solidFill>
                  <a:srgbClr val="FFFFFF"/>
                </a:solidFill>
                <a:ea typeface="Calibri" pitchFamily="-72" charset="0"/>
                <a:cs typeface="Calibri" pitchFamily="-72" charset="0"/>
              </a:rPr>
              <a:t>KEN KOZIELSKI, </a:t>
            </a:r>
            <a:r>
              <a:rPr lang="en-US" sz="1100" dirty="0">
                <a:solidFill>
                  <a:srgbClr val="FFFFFF"/>
                </a:solidFill>
                <a:ea typeface="Calibri" pitchFamily="-72" charset="0"/>
                <a:cs typeface="Calibri" pitchFamily="-72" charset="0"/>
              </a:rPr>
              <a:t>FORMERLY ORLANDO HEALTH</a:t>
            </a:r>
          </a:p>
        </p:txBody>
      </p:sp>
    </p:spTree>
    <p:extLst>
      <p:ext uri="{BB962C8B-B14F-4D97-AF65-F5344CB8AC3E}">
        <p14:creationId xmlns:p14="http://schemas.microsoft.com/office/powerpoint/2010/main" val="373950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1657350" y="57150"/>
            <a:ext cx="5829300" cy="514350"/>
          </a:xfrm>
          <a:prstGeom prst="rect">
            <a:avLst/>
          </a:prstGeom>
          <a:noFill/>
          <a:ln w="9525">
            <a:noFill/>
            <a:miter lim="800000"/>
            <a:headEnd/>
            <a:tailEnd/>
          </a:ln>
        </p:spPr>
        <p:txBody>
          <a:bodyPr lIns="68564" tIns="34282" rIns="68564" bIns="34282" anchor="ctr">
            <a:prstTxWarp prst="textNoShape">
              <a:avLst/>
            </a:prstTxWarp>
          </a:bodyPr>
          <a:lstStyle/>
          <a:p>
            <a:pPr algn="ctr">
              <a:lnSpc>
                <a:spcPct val="95000"/>
              </a:lnSpc>
            </a:pPr>
            <a:endParaRPr lang="en-US" sz="2100" b="1" i="1" dirty="0">
              <a:solidFill>
                <a:srgbClr val="103D92"/>
              </a:solidFill>
              <a:latin typeface="ArialMT-Bold" charset="0"/>
              <a:ea typeface="Calibri"/>
              <a:cs typeface="Calibri"/>
            </a:endParaRPr>
          </a:p>
        </p:txBody>
      </p:sp>
      <p:sp>
        <p:nvSpPr>
          <p:cNvPr id="66563" name="Rectangle 3"/>
          <p:cNvSpPr>
            <a:spLocks noGrp="1"/>
          </p:cNvSpPr>
          <p:nvPr>
            <p:ph type="title"/>
          </p:nvPr>
        </p:nvSpPr>
        <p:spPr>
          <a:xfrm>
            <a:off x="716055" y="118995"/>
            <a:ext cx="7003649" cy="546940"/>
          </a:xfrm>
        </p:spPr>
        <p:txBody>
          <a:bodyPr/>
          <a:lstStyle/>
          <a:p>
            <a:pPr>
              <a:defRPr/>
            </a:pPr>
            <a:r>
              <a:rPr lang="en-US" dirty="0">
                <a:ea typeface="Geneva" charset="0"/>
                <a:cs typeface="Geneva" charset="0"/>
              </a:rPr>
              <a:t>Impact of Relationships on Payments is Clear</a:t>
            </a:r>
          </a:p>
        </p:txBody>
      </p:sp>
      <p:sp>
        <p:nvSpPr>
          <p:cNvPr id="147461" name="Rectangle 4"/>
          <p:cNvSpPr>
            <a:spLocks noGrp="1"/>
          </p:cNvSpPr>
          <p:nvPr>
            <p:ph idx="1"/>
          </p:nvPr>
        </p:nvSpPr>
        <p:spPr>
          <a:xfrm>
            <a:off x="434100" y="893796"/>
            <a:ext cx="8544279" cy="1249330"/>
          </a:xfrm>
        </p:spPr>
        <p:txBody>
          <a:bodyPr>
            <a:normAutofit lnSpcReduction="10000"/>
          </a:bodyPr>
          <a:lstStyle/>
          <a:p>
            <a:pPr marL="0" indent="0">
              <a:lnSpc>
                <a:spcPct val="110000"/>
              </a:lnSpc>
              <a:buNone/>
            </a:pPr>
            <a:r>
              <a:rPr lang="en-US" dirty="0">
                <a:solidFill>
                  <a:srgbClr val="4C4C4C"/>
                </a:solidFill>
              </a:rPr>
              <a:t>While not a straight line relationship, it’s clear that patients reporting stronger relationships with Orlando Health have also made higher payments in the past 10 years.</a:t>
            </a:r>
          </a:p>
          <a:p>
            <a:pPr marL="0" indent="0">
              <a:lnSpc>
                <a:spcPct val="110000"/>
              </a:lnSpc>
              <a:buNone/>
            </a:pPr>
            <a:r>
              <a:rPr lang="en-US" dirty="0">
                <a:solidFill>
                  <a:srgbClr val="4C4C4C"/>
                </a:solidFill>
              </a:rPr>
              <a:t>In addition, the number of patients reporting very low loyalty is relatively small, so there is likely greater variability in their Orlando Health payment data.</a:t>
            </a:r>
          </a:p>
        </p:txBody>
      </p:sp>
      <p:graphicFrame>
        <p:nvGraphicFramePr>
          <p:cNvPr id="10" name="Chart 9">
            <a:extLst>
              <a:ext uri="{FF2B5EF4-FFF2-40B4-BE49-F238E27FC236}">
                <a16:creationId xmlns:a16="http://schemas.microsoft.com/office/drawing/2014/main" id="{96212019-DB2C-4D8E-AE27-34679C2F4D15}"/>
              </a:ext>
            </a:extLst>
          </p:cNvPr>
          <p:cNvGraphicFramePr/>
          <p:nvPr>
            <p:extLst>
              <p:ext uri="{D42A27DB-BD31-4B8C-83A1-F6EECF244321}">
                <p14:modId xmlns:p14="http://schemas.microsoft.com/office/powerpoint/2010/main" val="209830174"/>
              </p:ext>
            </p:extLst>
          </p:nvPr>
        </p:nvGraphicFramePr>
        <p:xfrm>
          <a:off x="1303315" y="2203496"/>
          <a:ext cx="6579764" cy="26913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72424" y="2258422"/>
            <a:ext cx="4467633" cy="300082"/>
          </a:xfrm>
          <a:prstGeom prst="rect">
            <a:avLst/>
          </a:prstGeom>
          <a:noFill/>
        </p:spPr>
        <p:txBody>
          <a:bodyPr wrap="none" rtlCol="0">
            <a:spAutoFit/>
          </a:bodyPr>
          <a:lstStyle/>
          <a:p>
            <a:r>
              <a:rPr lang="en-US" sz="1350" dirty="0">
                <a:solidFill>
                  <a:srgbClr val="4C4C4C"/>
                </a:solidFill>
              </a:rPr>
              <a:t>Payments to Orlando Health by Patient Relationship Strength</a:t>
            </a:r>
          </a:p>
        </p:txBody>
      </p:sp>
      <p:sp>
        <p:nvSpPr>
          <p:cNvPr id="7" name="TextBox 6"/>
          <p:cNvSpPr txBox="1"/>
          <p:nvPr/>
        </p:nvSpPr>
        <p:spPr>
          <a:xfrm>
            <a:off x="1490896" y="3905408"/>
            <a:ext cx="575799" cy="276999"/>
          </a:xfrm>
          <a:prstGeom prst="rect">
            <a:avLst/>
          </a:prstGeom>
          <a:noFill/>
        </p:spPr>
        <p:txBody>
          <a:bodyPr wrap="none" rtlCol="0">
            <a:spAutoFit/>
          </a:bodyPr>
          <a:lstStyle/>
          <a:p>
            <a:r>
              <a:rPr lang="en-US" sz="1200" dirty="0">
                <a:solidFill>
                  <a:schemeClr val="bg1"/>
                </a:solidFill>
              </a:rPr>
              <a:t>n=70*</a:t>
            </a:r>
          </a:p>
        </p:txBody>
      </p:sp>
      <p:sp>
        <p:nvSpPr>
          <p:cNvPr id="8" name="TextBox 7"/>
          <p:cNvSpPr txBox="1"/>
          <p:nvPr/>
        </p:nvSpPr>
        <p:spPr>
          <a:xfrm>
            <a:off x="2425190" y="3882923"/>
            <a:ext cx="575799" cy="276999"/>
          </a:xfrm>
          <a:prstGeom prst="rect">
            <a:avLst/>
          </a:prstGeom>
          <a:noFill/>
        </p:spPr>
        <p:txBody>
          <a:bodyPr wrap="none" rtlCol="0">
            <a:spAutoFit/>
          </a:bodyPr>
          <a:lstStyle/>
          <a:p>
            <a:r>
              <a:rPr lang="en-US" sz="1200" dirty="0">
                <a:solidFill>
                  <a:schemeClr val="bg1"/>
                </a:solidFill>
              </a:rPr>
              <a:t>n=44*</a:t>
            </a:r>
          </a:p>
        </p:txBody>
      </p:sp>
      <p:sp>
        <p:nvSpPr>
          <p:cNvPr id="9" name="TextBox 8"/>
          <p:cNvSpPr txBox="1"/>
          <p:nvPr/>
        </p:nvSpPr>
        <p:spPr>
          <a:xfrm>
            <a:off x="3381970" y="3891938"/>
            <a:ext cx="575799" cy="276999"/>
          </a:xfrm>
          <a:prstGeom prst="rect">
            <a:avLst/>
          </a:prstGeom>
          <a:noFill/>
        </p:spPr>
        <p:txBody>
          <a:bodyPr wrap="none" rtlCol="0">
            <a:spAutoFit/>
          </a:bodyPr>
          <a:lstStyle/>
          <a:p>
            <a:r>
              <a:rPr lang="en-US" sz="1200" dirty="0">
                <a:solidFill>
                  <a:schemeClr val="bg1"/>
                </a:solidFill>
              </a:rPr>
              <a:t>n=57*</a:t>
            </a:r>
          </a:p>
        </p:txBody>
      </p:sp>
      <p:sp>
        <p:nvSpPr>
          <p:cNvPr id="11" name="TextBox 10"/>
          <p:cNvSpPr txBox="1"/>
          <p:nvPr/>
        </p:nvSpPr>
        <p:spPr>
          <a:xfrm>
            <a:off x="4274460" y="3890418"/>
            <a:ext cx="577402" cy="276999"/>
          </a:xfrm>
          <a:prstGeom prst="rect">
            <a:avLst/>
          </a:prstGeom>
          <a:noFill/>
        </p:spPr>
        <p:txBody>
          <a:bodyPr wrap="none" rtlCol="0">
            <a:spAutoFit/>
          </a:bodyPr>
          <a:lstStyle/>
          <a:p>
            <a:r>
              <a:rPr lang="en-US" sz="1200" dirty="0">
                <a:solidFill>
                  <a:schemeClr val="bg1"/>
                </a:solidFill>
              </a:rPr>
              <a:t>n=182</a:t>
            </a:r>
          </a:p>
        </p:txBody>
      </p:sp>
      <p:sp>
        <p:nvSpPr>
          <p:cNvPr id="12" name="TextBox 11"/>
          <p:cNvSpPr txBox="1"/>
          <p:nvPr/>
        </p:nvSpPr>
        <p:spPr>
          <a:xfrm>
            <a:off x="5257989" y="3891938"/>
            <a:ext cx="577402" cy="276999"/>
          </a:xfrm>
          <a:prstGeom prst="rect">
            <a:avLst/>
          </a:prstGeom>
          <a:noFill/>
        </p:spPr>
        <p:txBody>
          <a:bodyPr wrap="none" rtlCol="0">
            <a:spAutoFit/>
          </a:bodyPr>
          <a:lstStyle/>
          <a:p>
            <a:r>
              <a:rPr lang="en-US" sz="1200" dirty="0">
                <a:solidFill>
                  <a:schemeClr val="bg1"/>
                </a:solidFill>
              </a:rPr>
              <a:t>n=333</a:t>
            </a:r>
          </a:p>
        </p:txBody>
      </p:sp>
      <p:sp>
        <p:nvSpPr>
          <p:cNvPr id="13" name="TextBox 12"/>
          <p:cNvSpPr txBox="1"/>
          <p:nvPr/>
        </p:nvSpPr>
        <p:spPr>
          <a:xfrm>
            <a:off x="6196574" y="3888373"/>
            <a:ext cx="577402" cy="276999"/>
          </a:xfrm>
          <a:prstGeom prst="rect">
            <a:avLst/>
          </a:prstGeom>
          <a:noFill/>
        </p:spPr>
        <p:txBody>
          <a:bodyPr wrap="none" rtlCol="0">
            <a:spAutoFit/>
          </a:bodyPr>
          <a:lstStyle/>
          <a:p>
            <a:r>
              <a:rPr lang="en-US" sz="1200" dirty="0">
                <a:solidFill>
                  <a:schemeClr val="bg1"/>
                </a:solidFill>
              </a:rPr>
              <a:t>n=524</a:t>
            </a:r>
          </a:p>
        </p:txBody>
      </p:sp>
      <p:sp>
        <p:nvSpPr>
          <p:cNvPr id="14" name="TextBox 13"/>
          <p:cNvSpPr txBox="1"/>
          <p:nvPr/>
        </p:nvSpPr>
        <p:spPr>
          <a:xfrm>
            <a:off x="7025283" y="3888373"/>
            <a:ext cx="694421" cy="276999"/>
          </a:xfrm>
          <a:prstGeom prst="rect">
            <a:avLst/>
          </a:prstGeom>
          <a:noFill/>
        </p:spPr>
        <p:txBody>
          <a:bodyPr wrap="none" rtlCol="0">
            <a:spAutoFit/>
          </a:bodyPr>
          <a:lstStyle/>
          <a:p>
            <a:r>
              <a:rPr lang="en-US" sz="1200" dirty="0">
                <a:solidFill>
                  <a:schemeClr val="bg1"/>
                </a:solidFill>
              </a:rPr>
              <a:t>n=1,169</a:t>
            </a:r>
          </a:p>
        </p:txBody>
      </p:sp>
      <p:sp>
        <p:nvSpPr>
          <p:cNvPr id="15" name="TextBox 14"/>
          <p:cNvSpPr txBox="1"/>
          <p:nvPr/>
        </p:nvSpPr>
        <p:spPr>
          <a:xfrm>
            <a:off x="4647292" y="4955198"/>
            <a:ext cx="1348446" cy="219291"/>
          </a:xfrm>
          <a:prstGeom prst="rect">
            <a:avLst/>
          </a:prstGeom>
          <a:noFill/>
        </p:spPr>
        <p:txBody>
          <a:bodyPr wrap="none" rtlCol="0">
            <a:spAutoFit/>
          </a:bodyPr>
          <a:lstStyle/>
          <a:p>
            <a:r>
              <a:rPr lang="en-US" sz="825" dirty="0">
                <a:solidFill>
                  <a:schemeClr val="bg1"/>
                </a:solidFill>
              </a:rPr>
              <a:t>* Small patient sample size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spTree>
    <p:extLst>
      <p:ext uri="{BB962C8B-B14F-4D97-AF65-F5344CB8AC3E}">
        <p14:creationId xmlns:p14="http://schemas.microsoft.com/office/powerpoint/2010/main" val="6305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8337" y="1593330"/>
            <a:ext cx="9144000" cy="49466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1600" dirty="0">
                <a:solidFill>
                  <a:schemeClr val="tx1">
                    <a:lumMod val="75000"/>
                    <a:lumOff val="25000"/>
                  </a:schemeClr>
                </a:solidFill>
                <a:latin typeface="+mn-lt"/>
              </a:rPr>
              <a:t>Perceptions + Emotions + Loyalty = Financial Impact</a:t>
            </a:r>
            <a:endParaRPr sz="1600" dirty="0">
              <a:solidFill>
                <a:schemeClr val="tx1">
                  <a:lumMod val="75000"/>
                  <a:lumOff val="25000"/>
                </a:schemeClr>
              </a:solidFill>
              <a:latin typeface="+mn-lt"/>
            </a:endParaRPr>
          </a:p>
        </p:txBody>
      </p:sp>
      <p:sp>
        <p:nvSpPr>
          <p:cNvPr id="8" name="Content Placeholder 2"/>
          <p:cNvSpPr>
            <a:spLocks noGrp="1"/>
          </p:cNvSpPr>
          <p:nvPr>
            <p:ph idx="1"/>
          </p:nvPr>
        </p:nvSpPr>
        <p:spPr>
          <a:xfrm>
            <a:off x="293209" y="751656"/>
            <a:ext cx="8731487" cy="773859"/>
          </a:xfrm>
        </p:spPr>
        <p:txBody>
          <a:bodyPr/>
          <a:lstStyle/>
          <a:p>
            <a:endParaRPr lang="en-US" dirty="0"/>
          </a:p>
          <a:p>
            <a:endParaRPr lang="en-US" sz="1600" dirty="0"/>
          </a:p>
        </p:txBody>
      </p:sp>
      <p:sp>
        <p:nvSpPr>
          <p:cNvPr id="11" name="Title 1">
            <a:extLst>
              <a:ext uri="{FF2B5EF4-FFF2-40B4-BE49-F238E27FC236}">
                <a16:creationId xmlns:a16="http://schemas.microsoft.com/office/drawing/2014/main" id="{083F4249-6A0A-FA4A-9B93-56C69384F6B8}"/>
              </a:ext>
            </a:extLst>
          </p:cNvPr>
          <p:cNvSpPr txBox="1">
            <a:spLocks/>
          </p:cNvSpPr>
          <p:nvPr/>
        </p:nvSpPr>
        <p:spPr>
          <a:xfrm>
            <a:off x="662332" y="132939"/>
            <a:ext cx="8166708" cy="546940"/>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l"/>
            <a:r>
              <a:rPr lang="en-US" sz="2700" dirty="0">
                <a:solidFill>
                  <a:srgbClr val="01256E"/>
                </a:solidFill>
              </a:rPr>
              <a:t>Patient Relationships Drive Financial Outcomes</a:t>
            </a:r>
          </a:p>
        </p:txBody>
      </p:sp>
      <p:sp>
        <p:nvSpPr>
          <p:cNvPr id="12" name="Content Placeholder 2">
            <a:extLst>
              <a:ext uri="{FF2B5EF4-FFF2-40B4-BE49-F238E27FC236}">
                <a16:creationId xmlns:a16="http://schemas.microsoft.com/office/drawing/2014/main" id="{D7E2583D-60FB-0B45-962C-F25E09DCE161}"/>
              </a:ext>
            </a:extLst>
          </p:cNvPr>
          <p:cNvSpPr txBox="1">
            <a:spLocks/>
          </p:cNvSpPr>
          <p:nvPr/>
        </p:nvSpPr>
        <p:spPr>
          <a:xfrm>
            <a:off x="527328" y="815249"/>
            <a:ext cx="8328557" cy="584817"/>
          </a:xfrm>
          <a:prstGeom prst="rect">
            <a:avLst/>
          </a:prstGeom>
        </p:spPr>
        <p:txBody>
          <a:bodyPr/>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8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rPr>
              <a:t>Warmth and competence perceptions drive positive emotions and patient relationships, which have a significant impact on patient behavior and financial outcomes.</a:t>
            </a:r>
          </a:p>
        </p:txBody>
      </p:sp>
      <p:sp>
        <p:nvSpPr>
          <p:cNvPr id="43" name="Google Shape;379;p52">
            <a:extLst>
              <a:ext uri="{FF2B5EF4-FFF2-40B4-BE49-F238E27FC236}">
                <a16:creationId xmlns:a16="http://schemas.microsoft.com/office/drawing/2014/main" id="{6D12EC23-89D7-B749-910B-EAC2A967AEE6}"/>
              </a:ext>
            </a:extLst>
          </p:cNvPr>
          <p:cNvSpPr txBox="1"/>
          <p:nvPr/>
        </p:nvSpPr>
        <p:spPr>
          <a:xfrm>
            <a:off x="2213774" y="4858505"/>
            <a:ext cx="3426105"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rgbClr val="FFFFFF"/>
                </a:solidFill>
                <a:latin typeface="Calibri" panose="020F0502020204030204" pitchFamily="34" charset="0"/>
                <a:ea typeface="Proxima Nova"/>
                <a:cs typeface="Calibri" panose="020F0502020204030204" pitchFamily="34" charset="0"/>
                <a:sym typeface="Proxima Nova"/>
              </a:rPr>
              <a:t>* </a:t>
            </a:r>
            <a:r>
              <a:rPr lang="en" sz="900" dirty="0">
                <a:solidFill>
                  <a:srgbClr val="FFFFFF"/>
                </a:solidFill>
                <a:latin typeface="Calibri" panose="020F0502020204030204" pitchFamily="34" charset="0"/>
                <a:ea typeface="Proxima Nova"/>
                <a:cs typeface="Calibri" panose="020F0502020204030204" pitchFamily="34" charset="0"/>
                <a:sym typeface="Proxima Nova"/>
              </a:rPr>
              <a:t>Statistically significant at the 99% confidence interval</a:t>
            </a:r>
            <a:endParaRPr sz="900" dirty="0">
              <a:solidFill>
                <a:srgbClr val="FFFFFF"/>
              </a:solidFill>
              <a:latin typeface="Calibri" panose="020F0502020204030204" pitchFamily="34" charset="0"/>
              <a:ea typeface="Proxima Nova"/>
              <a:cs typeface="Calibri" panose="020F0502020204030204" pitchFamily="34" charset="0"/>
              <a:sym typeface="Proxima Nova"/>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sp>
        <p:nvSpPr>
          <p:cNvPr id="47" name="Oval 46">
            <a:extLst>
              <a:ext uri="{FF2B5EF4-FFF2-40B4-BE49-F238E27FC236}">
                <a16:creationId xmlns:a16="http://schemas.microsoft.com/office/drawing/2014/main" id="{6751AB51-96BF-CE15-452C-9EC3AE9110EF}"/>
              </a:ext>
            </a:extLst>
          </p:cNvPr>
          <p:cNvSpPr/>
          <p:nvPr/>
        </p:nvSpPr>
        <p:spPr>
          <a:xfrm>
            <a:off x="1139203" y="3425931"/>
            <a:ext cx="921164" cy="92116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2014761-F6BF-E440-AF4C-027DA9BDAAA7}"/>
              </a:ext>
            </a:extLst>
          </p:cNvPr>
          <p:cNvSpPr/>
          <p:nvPr/>
        </p:nvSpPr>
        <p:spPr>
          <a:xfrm>
            <a:off x="1141256" y="1962581"/>
            <a:ext cx="921164" cy="921164"/>
          </a:xfrm>
          <a:prstGeom prst="ellipse">
            <a:avLst/>
          </a:prstGeom>
          <a:solidFill>
            <a:srgbClr val="FF8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7A22114-629A-DD47-BE50-AE0AC09ABA89}"/>
              </a:ext>
            </a:extLst>
          </p:cNvPr>
          <p:cNvSpPr/>
          <p:nvPr/>
        </p:nvSpPr>
        <p:spPr>
          <a:xfrm>
            <a:off x="1154449" y="2228291"/>
            <a:ext cx="901132" cy="553998"/>
          </a:xfrm>
          <a:prstGeom prst="rect">
            <a:avLst/>
          </a:prstGeom>
        </p:spPr>
        <p:txBody>
          <a:bodyPr wrap="square">
            <a:spAutoFit/>
          </a:bodyPr>
          <a:lstStyle/>
          <a:p>
            <a:pPr algn="ctr"/>
            <a:r>
              <a:rPr lang="en-US" sz="3000" dirty="0">
                <a:solidFill>
                  <a:schemeClr val="bg1"/>
                </a:solidFill>
              </a:rPr>
              <a:t>6.1</a:t>
            </a:r>
          </a:p>
        </p:txBody>
      </p:sp>
      <p:sp>
        <p:nvSpPr>
          <p:cNvPr id="50" name="TextBox 49">
            <a:extLst>
              <a:ext uri="{FF2B5EF4-FFF2-40B4-BE49-F238E27FC236}">
                <a16:creationId xmlns:a16="http://schemas.microsoft.com/office/drawing/2014/main" id="{E72D05E3-33D0-0144-860A-54D7DC79DA0B}"/>
              </a:ext>
            </a:extLst>
          </p:cNvPr>
          <p:cNvSpPr txBox="1"/>
          <p:nvPr/>
        </p:nvSpPr>
        <p:spPr>
          <a:xfrm>
            <a:off x="2766721" y="4472258"/>
            <a:ext cx="2695901" cy="246221"/>
          </a:xfrm>
          <a:prstGeom prst="rect">
            <a:avLst/>
          </a:prstGeom>
          <a:noFill/>
        </p:spPr>
        <p:txBody>
          <a:bodyPr wrap="square" rtlCol="0">
            <a:spAutoFit/>
          </a:bodyPr>
          <a:lstStyle/>
          <a:p>
            <a:pPr algn="ctr" defTabSz="914400"/>
            <a:r>
              <a:rPr lang="en-US" sz="1000" i="1" dirty="0"/>
              <a:t>¹ Measures rated on 1-7 Scale</a:t>
            </a:r>
          </a:p>
        </p:txBody>
      </p:sp>
      <p:sp>
        <p:nvSpPr>
          <p:cNvPr id="51" name="Rectangle 50">
            <a:extLst>
              <a:ext uri="{FF2B5EF4-FFF2-40B4-BE49-F238E27FC236}">
                <a16:creationId xmlns:a16="http://schemas.microsoft.com/office/drawing/2014/main" id="{04CDF1D2-F6CC-474F-AC42-6EBC712A17A3}"/>
              </a:ext>
            </a:extLst>
          </p:cNvPr>
          <p:cNvSpPr/>
          <p:nvPr/>
        </p:nvSpPr>
        <p:spPr>
          <a:xfrm>
            <a:off x="1075369" y="4326085"/>
            <a:ext cx="1048832" cy="406265"/>
          </a:xfrm>
          <a:prstGeom prst="rect">
            <a:avLst/>
          </a:prstGeom>
        </p:spPr>
        <p:txBody>
          <a:bodyPr wrap="square">
            <a:spAutoFit/>
          </a:bodyPr>
          <a:lstStyle/>
          <a:p>
            <a:pPr algn="ctr">
              <a:lnSpc>
                <a:spcPct val="85000"/>
              </a:lnSpc>
            </a:pPr>
            <a:r>
              <a:rPr lang="en-US" sz="1200" b="1" dirty="0">
                <a:solidFill>
                  <a:srgbClr val="01256E"/>
                </a:solidFill>
              </a:rPr>
              <a:t>Competence</a:t>
            </a:r>
            <a:br>
              <a:rPr lang="en-US" sz="1200" b="1" dirty="0">
                <a:solidFill>
                  <a:srgbClr val="01256E"/>
                </a:solidFill>
              </a:rPr>
            </a:br>
            <a:r>
              <a:rPr lang="en-US" sz="1200" b="1" dirty="0">
                <a:solidFill>
                  <a:srgbClr val="01256E"/>
                </a:solidFill>
              </a:rPr>
              <a:t>Perceptions</a:t>
            </a:r>
            <a:endParaRPr lang="en-US" sz="1200" dirty="0">
              <a:solidFill>
                <a:srgbClr val="01256E"/>
              </a:solidFill>
            </a:endParaRPr>
          </a:p>
        </p:txBody>
      </p:sp>
      <p:sp>
        <p:nvSpPr>
          <p:cNvPr id="52" name="Rectangle 51">
            <a:extLst>
              <a:ext uri="{FF2B5EF4-FFF2-40B4-BE49-F238E27FC236}">
                <a16:creationId xmlns:a16="http://schemas.microsoft.com/office/drawing/2014/main" id="{EBE36BEB-C759-084D-BDCD-720D68515551}"/>
              </a:ext>
            </a:extLst>
          </p:cNvPr>
          <p:cNvSpPr/>
          <p:nvPr/>
        </p:nvSpPr>
        <p:spPr>
          <a:xfrm>
            <a:off x="1165689" y="2112050"/>
            <a:ext cx="901132" cy="284693"/>
          </a:xfrm>
          <a:prstGeom prst="rect">
            <a:avLst/>
          </a:prstGeom>
        </p:spPr>
        <p:txBody>
          <a:bodyPr wrap="square">
            <a:spAutoFit/>
          </a:bodyPr>
          <a:lstStyle/>
          <a:p>
            <a:pPr algn="ctr"/>
            <a:r>
              <a:rPr lang="en-US" sz="1250" dirty="0">
                <a:solidFill>
                  <a:schemeClr val="bg1"/>
                </a:solidFill>
              </a:rPr>
              <a:t>CURRENT:</a:t>
            </a:r>
          </a:p>
        </p:txBody>
      </p:sp>
      <p:grpSp>
        <p:nvGrpSpPr>
          <p:cNvPr id="53" name="Group 52"/>
          <p:cNvGrpSpPr/>
          <p:nvPr/>
        </p:nvGrpSpPr>
        <p:grpSpPr>
          <a:xfrm>
            <a:off x="3856620" y="2597102"/>
            <a:ext cx="1978667" cy="1333708"/>
            <a:chOff x="3856620" y="2678378"/>
            <a:chExt cx="1978667" cy="1333708"/>
          </a:xfrm>
        </p:grpSpPr>
        <p:sp>
          <p:nvSpPr>
            <p:cNvPr id="54" name="Rectangle 53">
              <a:extLst>
                <a:ext uri="{FF2B5EF4-FFF2-40B4-BE49-F238E27FC236}">
                  <a16:creationId xmlns:a16="http://schemas.microsoft.com/office/drawing/2014/main" id="{AA6E00BF-55AD-6745-96DB-A7E58015F164}"/>
                </a:ext>
              </a:extLst>
            </p:cNvPr>
            <p:cNvSpPr/>
            <p:nvPr/>
          </p:nvSpPr>
          <p:spPr>
            <a:xfrm>
              <a:off x="4496855" y="3605821"/>
              <a:ext cx="1338432" cy="406265"/>
            </a:xfrm>
            <a:prstGeom prst="rect">
              <a:avLst/>
            </a:prstGeom>
          </p:spPr>
          <p:txBody>
            <a:bodyPr wrap="square">
              <a:spAutoFit/>
            </a:bodyPr>
            <a:lstStyle/>
            <a:p>
              <a:pPr algn="ctr">
                <a:lnSpc>
                  <a:spcPct val="85000"/>
                </a:lnSpc>
              </a:pPr>
              <a:r>
                <a:rPr lang="en-US" sz="1200" b="1" dirty="0">
                  <a:solidFill>
                    <a:srgbClr val="01256E"/>
                  </a:solidFill>
                </a:rPr>
                <a:t>Relationship with</a:t>
              </a:r>
              <a:br>
                <a:rPr lang="en-US" sz="1200" b="1" dirty="0">
                  <a:solidFill>
                    <a:srgbClr val="01256E"/>
                  </a:solidFill>
                </a:rPr>
              </a:br>
              <a:r>
                <a:rPr lang="en-US" sz="1200" b="1" dirty="0">
                  <a:solidFill>
                    <a:srgbClr val="01256E"/>
                  </a:solidFill>
                </a:rPr>
                <a:t>Orlando Health</a:t>
              </a:r>
              <a:endParaRPr lang="en-US" sz="1200" dirty="0">
                <a:solidFill>
                  <a:srgbClr val="01256E"/>
                </a:solidFill>
              </a:endParaRPr>
            </a:p>
          </p:txBody>
        </p:sp>
        <p:grpSp>
          <p:nvGrpSpPr>
            <p:cNvPr id="55" name="Group 54"/>
            <p:cNvGrpSpPr/>
            <p:nvPr/>
          </p:nvGrpSpPr>
          <p:grpSpPr>
            <a:xfrm>
              <a:off x="3856620" y="2678378"/>
              <a:ext cx="1750428" cy="921164"/>
              <a:chOff x="3856620" y="2678378"/>
              <a:chExt cx="1750428" cy="921164"/>
            </a:xfrm>
          </p:grpSpPr>
          <p:sp>
            <p:nvSpPr>
              <p:cNvPr id="56" name="Oval 55">
                <a:extLst>
                  <a:ext uri="{FF2B5EF4-FFF2-40B4-BE49-F238E27FC236}">
                    <a16:creationId xmlns:a16="http://schemas.microsoft.com/office/drawing/2014/main" id="{D278DB7E-9224-464F-B61E-1F076C63291E}"/>
                  </a:ext>
                </a:extLst>
              </p:cNvPr>
              <p:cNvSpPr/>
              <p:nvPr/>
            </p:nvSpPr>
            <p:spPr>
              <a:xfrm>
                <a:off x="4685884" y="2678378"/>
                <a:ext cx="921164" cy="921164"/>
              </a:xfrm>
              <a:prstGeom prst="ellipse">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549B68C-0E8A-D14E-BED5-FC909CA60D78}"/>
                  </a:ext>
                </a:extLst>
              </p:cNvPr>
              <p:cNvSpPr/>
              <p:nvPr/>
            </p:nvSpPr>
            <p:spPr>
              <a:xfrm>
                <a:off x="4691607" y="2968092"/>
                <a:ext cx="901132" cy="553998"/>
              </a:xfrm>
              <a:prstGeom prst="rect">
                <a:avLst/>
              </a:prstGeom>
            </p:spPr>
            <p:txBody>
              <a:bodyPr wrap="square">
                <a:spAutoFit/>
              </a:bodyPr>
              <a:lstStyle/>
              <a:p>
                <a:pPr algn="ctr"/>
                <a:r>
                  <a:rPr lang="en-US" sz="3000" dirty="0">
                    <a:solidFill>
                      <a:schemeClr val="bg1"/>
                    </a:solidFill>
                  </a:rPr>
                  <a:t>5.9</a:t>
                </a:r>
              </a:p>
            </p:txBody>
          </p:sp>
          <p:sp>
            <p:nvSpPr>
              <p:cNvPr id="59" name="Rectangle 58">
                <a:extLst>
                  <a:ext uri="{FF2B5EF4-FFF2-40B4-BE49-F238E27FC236}">
                    <a16:creationId xmlns:a16="http://schemas.microsoft.com/office/drawing/2014/main" id="{F5560D7A-06BA-664B-AEB8-02A132795E9B}"/>
                  </a:ext>
                </a:extLst>
              </p:cNvPr>
              <p:cNvSpPr/>
              <p:nvPr/>
            </p:nvSpPr>
            <p:spPr>
              <a:xfrm>
                <a:off x="4698191" y="2840854"/>
                <a:ext cx="901132" cy="284693"/>
              </a:xfrm>
              <a:prstGeom prst="rect">
                <a:avLst/>
              </a:prstGeom>
            </p:spPr>
            <p:txBody>
              <a:bodyPr wrap="square">
                <a:spAutoFit/>
              </a:bodyPr>
              <a:lstStyle/>
              <a:p>
                <a:pPr algn="ctr"/>
                <a:r>
                  <a:rPr lang="en-US" sz="1250" dirty="0">
                    <a:solidFill>
                      <a:schemeClr val="bg1"/>
                    </a:solidFill>
                  </a:rPr>
                  <a:t>CURRENT:</a:t>
                </a:r>
              </a:p>
            </p:txBody>
          </p:sp>
          <p:cxnSp>
            <p:nvCxnSpPr>
              <p:cNvPr id="61" name="Straight Connector 60">
                <a:extLst>
                  <a:ext uri="{FF2B5EF4-FFF2-40B4-BE49-F238E27FC236}">
                    <a16:creationId xmlns:a16="http://schemas.microsoft.com/office/drawing/2014/main" id="{FA265C8D-8816-9B49-86FE-A1A59AA23D5A}"/>
                  </a:ext>
                </a:extLst>
              </p:cNvPr>
              <p:cNvCxnSpPr>
                <a:cxnSpLocks/>
              </p:cNvCxnSpPr>
              <p:nvPr/>
            </p:nvCxnSpPr>
            <p:spPr>
              <a:xfrm flipH="1">
                <a:off x="3921021" y="3114180"/>
                <a:ext cx="659316" cy="0"/>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010C8FFE-E333-F441-BCF3-95FC1465186B}"/>
                  </a:ext>
                </a:extLst>
              </p:cNvPr>
              <p:cNvSpPr/>
              <p:nvPr/>
            </p:nvSpPr>
            <p:spPr>
              <a:xfrm>
                <a:off x="3856620" y="2762058"/>
                <a:ext cx="841571" cy="307777"/>
              </a:xfrm>
              <a:prstGeom prst="rect">
                <a:avLst/>
              </a:prstGeom>
            </p:spPr>
            <p:txBody>
              <a:bodyPr wrap="square">
                <a:spAutoFit/>
              </a:bodyPr>
              <a:lstStyle/>
              <a:p>
                <a:pPr algn="ctr"/>
                <a:r>
                  <a:rPr lang="en-US" sz="1400" b="1" dirty="0">
                    <a:solidFill>
                      <a:srgbClr val="01256E"/>
                    </a:solidFill>
                  </a:rPr>
                  <a:t>+0.61*</a:t>
                </a:r>
                <a:endParaRPr lang="en-US" sz="1400" dirty="0">
                  <a:solidFill>
                    <a:srgbClr val="01256E"/>
                  </a:solidFill>
                </a:endParaRPr>
              </a:p>
            </p:txBody>
          </p:sp>
        </p:grpSp>
      </p:grpSp>
      <p:grpSp>
        <p:nvGrpSpPr>
          <p:cNvPr id="63" name="Group 62"/>
          <p:cNvGrpSpPr/>
          <p:nvPr/>
        </p:nvGrpSpPr>
        <p:grpSpPr>
          <a:xfrm>
            <a:off x="5639879" y="1890926"/>
            <a:ext cx="2454810" cy="1350553"/>
            <a:chOff x="5639879" y="1972202"/>
            <a:chExt cx="2454810" cy="1350553"/>
          </a:xfrm>
        </p:grpSpPr>
        <p:sp>
          <p:nvSpPr>
            <p:cNvPr id="64" name="Oval 63">
              <a:extLst>
                <a:ext uri="{FF2B5EF4-FFF2-40B4-BE49-F238E27FC236}">
                  <a16:creationId xmlns:a16="http://schemas.microsoft.com/office/drawing/2014/main" id="{01F28583-19EC-F544-9E92-4589DADB58A9}"/>
                </a:ext>
              </a:extLst>
            </p:cNvPr>
            <p:cNvSpPr/>
            <p:nvPr/>
          </p:nvSpPr>
          <p:spPr>
            <a:xfrm>
              <a:off x="6931019" y="1972202"/>
              <a:ext cx="921164" cy="921164"/>
            </a:xfrm>
            <a:prstGeom prst="ellipse">
              <a:avLst/>
            </a:prstGeom>
            <a:solidFill>
              <a:srgbClr val="0F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8B6E4D8-19D8-9641-8B2B-C3C97CCECDA8}"/>
                </a:ext>
              </a:extLst>
            </p:cNvPr>
            <p:cNvSpPr/>
            <p:nvPr/>
          </p:nvSpPr>
          <p:spPr>
            <a:xfrm>
              <a:off x="6888706" y="2261916"/>
              <a:ext cx="964967" cy="553998"/>
            </a:xfrm>
            <a:prstGeom prst="rect">
              <a:avLst/>
            </a:prstGeom>
          </p:spPr>
          <p:txBody>
            <a:bodyPr wrap="square">
              <a:spAutoFit/>
            </a:bodyPr>
            <a:lstStyle/>
            <a:p>
              <a:pPr algn="ctr"/>
              <a:r>
                <a:rPr lang="en-US" sz="3000" dirty="0">
                  <a:solidFill>
                    <a:schemeClr val="bg1"/>
                  </a:solidFill>
                </a:rPr>
                <a:t>47K</a:t>
              </a:r>
            </a:p>
          </p:txBody>
        </p:sp>
        <p:sp>
          <p:nvSpPr>
            <p:cNvPr id="71" name="Rectangle 70">
              <a:extLst>
                <a:ext uri="{FF2B5EF4-FFF2-40B4-BE49-F238E27FC236}">
                  <a16:creationId xmlns:a16="http://schemas.microsoft.com/office/drawing/2014/main" id="{234D1AB5-9F3D-3944-A6C9-00D3B23F4E6A}"/>
                </a:ext>
              </a:extLst>
            </p:cNvPr>
            <p:cNvSpPr/>
            <p:nvPr/>
          </p:nvSpPr>
          <p:spPr>
            <a:xfrm>
              <a:off x="6943325" y="2134678"/>
              <a:ext cx="901132" cy="284693"/>
            </a:xfrm>
            <a:prstGeom prst="rect">
              <a:avLst/>
            </a:prstGeom>
          </p:spPr>
          <p:txBody>
            <a:bodyPr wrap="square">
              <a:spAutoFit/>
            </a:bodyPr>
            <a:lstStyle/>
            <a:p>
              <a:pPr algn="ctr"/>
              <a:r>
                <a:rPr lang="en-US" sz="1250" dirty="0">
                  <a:solidFill>
                    <a:schemeClr val="bg1"/>
                  </a:solidFill>
                </a:rPr>
                <a:t>AVERAGE:</a:t>
              </a:r>
            </a:p>
          </p:txBody>
        </p:sp>
        <p:sp>
          <p:nvSpPr>
            <p:cNvPr id="79" name="Rectangle 78">
              <a:extLst>
                <a:ext uri="{FF2B5EF4-FFF2-40B4-BE49-F238E27FC236}">
                  <a16:creationId xmlns:a16="http://schemas.microsoft.com/office/drawing/2014/main" id="{C451C8DF-1790-E44F-9015-3DFCADB64D1D}"/>
                </a:ext>
              </a:extLst>
            </p:cNvPr>
            <p:cNvSpPr/>
            <p:nvPr/>
          </p:nvSpPr>
          <p:spPr>
            <a:xfrm>
              <a:off x="6920957" y="2346604"/>
              <a:ext cx="256802" cy="261610"/>
            </a:xfrm>
            <a:prstGeom prst="rect">
              <a:avLst/>
            </a:prstGeom>
          </p:spPr>
          <p:txBody>
            <a:bodyPr wrap="none">
              <a:spAutoFit/>
            </a:bodyPr>
            <a:lstStyle/>
            <a:p>
              <a:r>
                <a:rPr lang="en-US" sz="1100" dirty="0">
                  <a:solidFill>
                    <a:schemeClr val="bg1"/>
                  </a:solidFill>
                </a:rPr>
                <a:t>$</a:t>
              </a:r>
              <a:endParaRPr lang="en-US" sz="1100" dirty="0"/>
            </a:p>
          </p:txBody>
        </p:sp>
        <p:sp>
          <p:nvSpPr>
            <p:cNvPr id="80" name="Rectangle 79">
              <a:extLst>
                <a:ext uri="{FF2B5EF4-FFF2-40B4-BE49-F238E27FC236}">
                  <a16:creationId xmlns:a16="http://schemas.microsoft.com/office/drawing/2014/main" id="{93B2B99E-7126-AB47-BECD-D059752FF98F}"/>
                </a:ext>
              </a:extLst>
            </p:cNvPr>
            <p:cNvSpPr/>
            <p:nvPr/>
          </p:nvSpPr>
          <p:spPr>
            <a:xfrm>
              <a:off x="6728750" y="2916490"/>
              <a:ext cx="1365939" cy="406265"/>
            </a:xfrm>
            <a:prstGeom prst="rect">
              <a:avLst/>
            </a:prstGeom>
          </p:spPr>
          <p:txBody>
            <a:bodyPr wrap="square">
              <a:spAutoFit/>
            </a:bodyPr>
            <a:lstStyle/>
            <a:p>
              <a:pPr algn="ctr">
                <a:lnSpc>
                  <a:spcPct val="85000"/>
                </a:lnSpc>
              </a:pPr>
              <a:r>
                <a:rPr lang="en-US" sz="1200" b="1" dirty="0">
                  <a:solidFill>
                    <a:srgbClr val="01256E"/>
                  </a:solidFill>
                </a:rPr>
                <a:t>Actual Payments to Orlando Health</a:t>
              </a:r>
              <a:endParaRPr lang="en-US" sz="1200" dirty="0">
                <a:solidFill>
                  <a:srgbClr val="01256E"/>
                </a:solidFill>
              </a:endParaRPr>
            </a:p>
          </p:txBody>
        </p:sp>
        <p:cxnSp>
          <p:nvCxnSpPr>
            <p:cNvPr id="81" name="Straight Connector 80">
              <a:extLst>
                <a:ext uri="{FF2B5EF4-FFF2-40B4-BE49-F238E27FC236}">
                  <a16:creationId xmlns:a16="http://schemas.microsoft.com/office/drawing/2014/main" id="{98566B76-02AA-FD48-8E05-579E2E6E77DE}"/>
                </a:ext>
              </a:extLst>
            </p:cNvPr>
            <p:cNvCxnSpPr>
              <a:cxnSpLocks/>
            </p:cNvCxnSpPr>
            <p:nvPr/>
          </p:nvCxnSpPr>
          <p:spPr>
            <a:xfrm flipH="1">
              <a:off x="5639879" y="2591951"/>
              <a:ext cx="1210611" cy="298805"/>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6F77CE4C-40A9-AF4D-955B-B30DFCF369F3}"/>
                </a:ext>
              </a:extLst>
            </p:cNvPr>
            <p:cNvSpPr/>
            <p:nvPr/>
          </p:nvSpPr>
          <p:spPr>
            <a:xfrm>
              <a:off x="5712595" y="2017328"/>
              <a:ext cx="952304" cy="738664"/>
            </a:xfrm>
            <a:prstGeom prst="rect">
              <a:avLst/>
            </a:prstGeom>
          </p:spPr>
          <p:txBody>
            <a:bodyPr wrap="square">
              <a:spAutoFit/>
            </a:bodyPr>
            <a:lstStyle/>
            <a:p>
              <a:pPr algn="ctr"/>
              <a:r>
                <a:rPr lang="en-US" sz="1400" b="1" dirty="0">
                  <a:solidFill>
                    <a:srgbClr val="01256E"/>
                  </a:solidFill>
                </a:rPr>
                <a:t>+16.4%</a:t>
              </a:r>
            </a:p>
            <a:p>
              <a:pPr algn="ctr"/>
              <a:r>
                <a:rPr lang="en-US" sz="1400" b="1" dirty="0">
                  <a:solidFill>
                    <a:srgbClr val="01256E"/>
                  </a:solidFill>
                </a:rPr>
                <a:t>+$7,700*</a:t>
              </a:r>
              <a:br>
                <a:rPr lang="en-US" sz="1400" b="1" dirty="0">
                  <a:solidFill>
                    <a:srgbClr val="01256E"/>
                  </a:solidFill>
                </a:rPr>
              </a:br>
              <a:r>
                <a:rPr lang="en-US" sz="1400" b="1" dirty="0">
                  <a:solidFill>
                    <a:srgbClr val="01256E"/>
                  </a:solidFill>
                </a:rPr>
                <a:t>Payments</a:t>
              </a:r>
              <a:endParaRPr lang="en-US" sz="1400" dirty="0">
                <a:solidFill>
                  <a:srgbClr val="01256E"/>
                </a:solidFill>
              </a:endParaRPr>
            </a:p>
          </p:txBody>
        </p:sp>
      </p:grpSp>
      <p:grpSp>
        <p:nvGrpSpPr>
          <p:cNvPr id="83" name="Group 82"/>
          <p:cNvGrpSpPr/>
          <p:nvPr/>
        </p:nvGrpSpPr>
        <p:grpSpPr>
          <a:xfrm>
            <a:off x="5639879" y="3279924"/>
            <a:ext cx="2374372" cy="1424929"/>
            <a:chOff x="5662137" y="3270812"/>
            <a:chExt cx="2374372" cy="1424929"/>
          </a:xfrm>
        </p:grpSpPr>
        <p:sp>
          <p:nvSpPr>
            <p:cNvPr id="84" name="Oval 83">
              <a:extLst>
                <a:ext uri="{FF2B5EF4-FFF2-40B4-BE49-F238E27FC236}">
                  <a16:creationId xmlns:a16="http://schemas.microsoft.com/office/drawing/2014/main" id="{3D5856E6-E855-4C4D-9738-438DD8275F6B}"/>
                </a:ext>
              </a:extLst>
            </p:cNvPr>
            <p:cNvSpPr/>
            <p:nvPr/>
          </p:nvSpPr>
          <p:spPr>
            <a:xfrm>
              <a:off x="6931019" y="3370366"/>
              <a:ext cx="921164" cy="921164"/>
            </a:xfrm>
            <a:prstGeom prst="ellipse">
              <a:avLst/>
            </a:prstGeom>
            <a:solidFill>
              <a:srgbClr val="0F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47BFB08-F708-5243-A338-7FE60897123F}"/>
                </a:ext>
              </a:extLst>
            </p:cNvPr>
            <p:cNvSpPr/>
            <p:nvPr/>
          </p:nvSpPr>
          <p:spPr>
            <a:xfrm>
              <a:off x="6951050" y="3585937"/>
              <a:ext cx="901132" cy="553998"/>
            </a:xfrm>
            <a:prstGeom prst="rect">
              <a:avLst/>
            </a:prstGeom>
          </p:spPr>
          <p:txBody>
            <a:bodyPr wrap="square">
              <a:spAutoFit/>
            </a:bodyPr>
            <a:lstStyle/>
            <a:p>
              <a:pPr algn="ctr"/>
              <a:r>
                <a:rPr lang="en-US" sz="3000" dirty="0">
                  <a:solidFill>
                    <a:schemeClr val="bg1"/>
                  </a:solidFill>
                </a:rPr>
                <a:t>50</a:t>
              </a:r>
            </a:p>
          </p:txBody>
        </p:sp>
        <p:sp>
          <p:nvSpPr>
            <p:cNvPr id="86" name="Rectangle 85">
              <a:extLst>
                <a:ext uri="{FF2B5EF4-FFF2-40B4-BE49-F238E27FC236}">
                  <a16:creationId xmlns:a16="http://schemas.microsoft.com/office/drawing/2014/main" id="{143250DC-319E-7846-8D47-846F314B3171}"/>
                </a:ext>
              </a:extLst>
            </p:cNvPr>
            <p:cNvSpPr/>
            <p:nvPr/>
          </p:nvSpPr>
          <p:spPr>
            <a:xfrm>
              <a:off x="6929470" y="3458699"/>
              <a:ext cx="901132" cy="284693"/>
            </a:xfrm>
            <a:prstGeom prst="rect">
              <a:avLst/>
            </a:prstGeom>
          </p:spPr>
          <p:txBody>
            <a:bodyPr wrap="square">
              <a:spAutoFit/>
            </a:bodyPr>
            <a:lstStyle/>
            <a:p>
              <a:pPr algn="ctr"/>
              <a:r>
                <a:rPr lang="en-US" sz="1250" dirty="0">
                  <a:solidFill>
                    <a:schemeClr val="bg1"/>
                  </a:solidFill>
                </a:rPr>
                <a:t>AVERAGE</a:t>
              </a:r>
            </a:p>
          </p:txBody>
        </p:sp>
        <p:cxnSp>
          <p:nvCxnSpPr>
            <p:cNvPr id="87" name="Straight Connector 86">
              <a:extLst>
                <a:ext uri="{FF2B5EF4-FFF2-40B4-BE49-F238E27FC236}">
                  <a16:creationId xmlns:a16="http://schemas.microsoft.com/office/drawing/2014/main" id="{D741BAC5-07FE-3440-BF78-C06E0A76E35F}"/>
                </a:ext>
              </a:extLst>
            </p:cNvPr>
            <p:cNvCxnSpPr>
              <a:cxnSpLocks/>
            </p:cNvCxnSpPr>
            <p:nvPr/>
          </p:nvCxnSpPr>
          <p:spPr>
            <a:xfrm flipH="1" flipV="1">
              <a:off x="5662137" y="3270812"/>
              <a:ext cx="1210611" cy="298805"/>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20324C0F-0CE2-6241-8F81-D70558FC2B24}"/>
                </a:ext>
              </a:extLst>
            </p:cNvPr>
            <p:cNvSpPr/>
            <p:nvPr/>
          </p:nvSpPr>
          <p:spPr>
            <a:xfrm>
              <a:off x="6795069" y="4288065"/>
              <a:ext cx="1241440" cy="407676"/>
            </a:xfrm>
            <a:prstGeom prst="rect">
              <a:avLst/>
            </a:prstGeom>
          </p:spPr>
          <p:txBody>
            <a:bodyPr wrap="square">
              <a:spAutoFit/>
            </a:bodyPr>
            <a:lstStyle/>
            <a:p>
              <a:pPr algn="ctr">
                <a:lnSpc>
                  <a:spcPct val="85000"/>
                </a:lnSpc>
              </a:pPr>
              <a:r>
                <a:rPr lang="en-US" sz="1200" b="1" dirty="0">
                  <a:solidFill>
                    <a:srgbClr val="01256E"/>
                  </a:solidFill>
                </a:rPr>
                <a:t>Actual Visits to</a:t>
              </a:r>
              <a:br>
                <a:rPr lang="en-US" sz="1200" b="1" dirty="0">
                  <a:solidFill>
                    <a:srgbClr val="01256E"/>
                  </a:solidFill>
                </a:rPr>
              </a:br>
              <a:r>
                <a:rPr lang="en-US" sz="1200" b="1" dirty="0">
                  <a:solidFill>
                    <a:srgbClr val="01256E"/>
                  </a:solidFill>
                </a:rPr>
                <a:t>Orlando Health</a:t>
              </a:r>
              <a:endParaRPr lang="en-US" sz="1200" dirty="0">
                <a:solidFill>
                  <a:srgbClr val="01256E"/>
                </a:solidFill>
              </a:endParaRPr>
            </a:p>
          </p:txBody>
        </p:sp>
        <p:sp>
          <p:nvSpPr>
            <p:cNvPr id="89" name="Rectangle 88">
              <a:extLst>
                <a:ext uri="{FF2B5EF4-FFF2-40B4-BE49-F238E27FC236}">
                  <a16:creationId xmlns:a16="http://schemas.microsoft.com/office/drawing/2014/main" id="{0883A0D1-15B9-8F4C-B8A5-D8CA9C318F3A}"/>
                </a:ext>
              </a:extLst>
            </p:cNvPr>
            <p:cNvSpPr/>
            <p:nvPr/>
          </p:nvSpPr>
          <p:spPr>
            <a:xfrm>
              <a:off x="5798310" y="3579119"/>
              <a:ext cx="841571" cy="738664"/>
            </a:xfrm>
            <a:prstGeom prst="rect">
              <a:avLst/>
            </a:prstGeom>
          </p:spPr>
          <p:txBody>
            <a:bodyPr wrap="square">
              <a:spAutoFit/>
            </a:bodyPr>
            <a:lstStyle/>
            <a:p>
              <a:pPr algn="ctr"/>
              <a:r>
                <a:rPr lang="en-US" sz="1400" b="1" dirty="0">
                  <a:solidFill>
                    <a:srgbClr val="01256E"/>
                  </a:solidFill>
                </a:rPr>
                <a:t>+7.2* Visits</a:t>
              </a:r>
            </a:p>
            <a:p>
              <a:pPr algn="ctr"/>
              <a:r>
                <a:rPr lang="en-US" sz="1400" b="1" dirty="0">
                  <a:solidFill>
                    <a:srgbClr val="01256E"/>
                  </a:solidFill>
                </a:rPr>
                <a:t>+14.3%</a:t>
              </a:r>
              <a:endParaRPr lang="en-US" sz="1400" dirty="0">
                <a:solidFill>
                  <a:srgbClr val="01256E"/>
                </a:solidFill>
              </a:endParaRPr>
            </a:p>
          </p:txBody>
        </p:sp>
        <p:sp>
          <p:nvSpPr>
            <p:cNvPr id="90" name="Rectangle 89">
              <a:extLst>
                <a:ext uri="{FF2B5EF4-FFF2-40B4-BE49-F238E27FC236}">
                  <a16:creationId xmlns:a16="http://schemas.microsoft.com/office/drawing/2014/main" id="{B25FD83B-DE5B-CA46-A2C3-D9A27A9B6DBC}"/>
                </a:ext>
              </a:extLst>
            </p:cNvPr>
            <p:cNvSpPr/>
            <p:nvPr/>
          </p:nvSpPr>
          <p:spPr>
            <a:xfrm>
              <a:off x="6943325" y="3976540"/>
              <a:ext cx="901132" cy="284693"/>
            </a:xfrm>
            <a:prstGeom prst="rect">
              <a:avLst/>
            </a:prstGeom>
          </p:spPr>
          <p:txBody>
            <a:bodyPr wrap="square">
              <a:spAutoFit/>
            </a:bodyPr>
            <a:lstStyle/>
            <a:p>
              <a:pPr algn="ctr"/>
              <a:r>
                <a:rPr lang="en-US" sz="1250" dirty="0">
                  <a:solidFill>
                    <a:schemeClr val="bg1"/>
                  </a:solidFill>
                </a:rPr>
                <a:t>VISITS</a:t>
              </a:r>
            </a:p>
          </p:txBody>
        </p:sp>
      </p:grpSp>
      <p:sp>
        <p:nvSpPr>
          <p:cNvPr id="91" name="Rectangle 90">
            <a:extLst>
              <a:ext uri="{FF2B5EF4-FFF2-40B4-BE49-F238E27FC236}">
                <a16:creationId xmlns:a16="http://schemas.microsoft.com/office/drawing/2014/main" id="{695DADAA-2182-E044-82AF-8ECF14F7EF6F}"/>
              </a:ext>
            </a:extLst>
          </p:cNvPr>
          <p:cNvSpPr/>
          <p:nvPr/>
        </p:nvSpPr>
        <p:spPr>
          <a:xfrm>
            <a:off x="1417623" y="2959200"/>
            <a:ext cx="901132" cy="261610"/>
          </a:xfrm>
          <a:prstGeom prst="rect">
            <a:avLst/>
          </a:prstGeom>
        </p:spPr>
        <p:txBody>
          <a:bodyPr wrap="square">
            <a:spAutoFit/>
          </a:bodyPr>
          <a:lstStyle/>
          <a:p>
            <a:pPr algn="ctr"/>
            <a:r>
              <a:rPr lang="en-US" sz="1100" dirty="0">
                <a:solidFill>
                  <a:schemeClr val="bg1"/>
                </a:solidFill>
              </a:rPr>
              <a:t>1</a:t>
            </a:r>
          </a:p>
        </p:txBody>
      </p:sp>
      <p:sp>
        <p:nvSpPr>
          <p:cNvPr id="92" name="Rectangle 91">
            <a:extLst>
              <a:ext uri="{FF2B5EF4-FFF2-40B4-BE49-F238E27FC236}">
                <a16:creationId xmlns:a16="http://schemas.microsoft.com/office/drawing/2014/main" id="{727A07AD-FA86-B346-A5A3-48478753E487}"/>
              </a:ext>
            </a:extLst>
          </p:cNvPr>
          <p:cNvSpPr/>
          <p:nvPr/>
        </p:nvSpPr>
        <p:spPr>
          <a:xfrm>
            <a:off x="3219946" y="2258315"/>
            <a:ext cx="901132" cy="261610"/>
          </a:xfrm>
          <a:prstGeom prst="rect">
            <a:avLst/>
          </a:prstGeom>
        </p:spPr>
        <p:txBody>
          <a:bodyPr wrap="square">
            <a:spAutoFit/>
          </a:bodyPr>
          <a:lstStyle/>
          <a:p>
            <a:pPr algn="ctr"/>
            <a:r>
              <a:rPr lang="en-US" sz="1100" dirty="0">
                <a:solidFill>
                  <a:schemeClr val="bg1"/>
                </a:solidFill>
              </a:rPr>
              <a:t>1</a:t>
            </a:r>
          </a:p>
        </p:txBody>
      </p:sp>
      <p:sp>
        <p:nvSpPr>
          <p:cNvPr id="93" name="Rectangle 92">
            <a:extLst>
              <a:ext uri="{FF2B5EF4-FFF2-40B4-BE49-F238E27FC236}">
                <a16:creationId xmlns:a16="http://schemas.microsoft.com/office/drawing/2014/main" id="{431C3BEA-B912-5244-B662-7146B357C1D0}"/>
              </a:ext>
            </a:extLst>
          </p:cNvPr>
          <p:cNvSpPr/>
          <p:nvPr/>
        </p:nvSpPr>
        <p:spPr>
          <a:xfrm>
            <a:off x="5012056" y="2964274"/>
            <a:ext cx="901132" cy="261610"/>
          </a:xfrm>
          <a:prstGeom prst="rect">
            <a:avLst/>
          </a:prstGeom>
        </p:spPr>
        <p:txBody>
          <a:bodyPr wrap="square">
            <a:spAutoFit/>
          </a:bodyPr>
          <a:lstStyle/>
          <a:p>
            <a:pPr algn="ctr"/>
            <a:r>
              <a:rPr lang="en-US" sz="1100" dirty="0">
                <a:solidFill>
                  <a:schemeClr val="bg1"/>
                </a:solidFill>
              </a:rPr>
              <a:t>1</a:t>
            </a:r>
          </a:p>
        </p:txBody>
      </p:sp>
      <p:sp>
        <p:nvSpPr>
          <p:cNvPr id="94" name="Rectangle 93">
            <a:extLst>
              <a:ext uri="{FF2B5EF4-FFF2-40B4-BE49-F238E27FC236}">
                <a16:creationId xmlns:a16="http://schemas.microsoft.com/office/drawing/2014/main" id="{04CDF1D2-F6CC-474F-AC42-6EBC712A17A3}"/>
              </a:ext>
            </a:extLst>
          </p:cNvPr>
          <p:cNvSpPr/>
          <p:nvPr/>
        </p:nvSpPr>
        <p:spPr>
          <a:xfrm>
            <a:off x="1048084" y="2901924"/>
            <a:ext cx="1048832" cy="407676"/>
          </a:xfrm>
          <a:prstGeom prst="rect">
            <a:avLst/>
          </a:prstGeom>
        </p:spPr>
        <p:txBody>
          <a:bodyPr wrap="square">
            <a:spAutoFit/>
          </a:bodyPr>
          <a:lstStyle/>
          <a:p>
            <a:pPr algn="ctr">
              <a:lnSpc>
                <a:spcPct val="85000"/>
              </a:lnSpc>
            </a:pPr>
            <a:r>
              <a:rPr lang="en-US" sz="1200" b="1" dirty="0">
                <a:solidFill>
                  <a:srgbClr val="01256E"/>
                </a:solidFill>
              </a:rPr>
              <a:t>Warmth Perceptions</a:t>
            </a:r>
            <a:endParaRPr lang="en-US" sz="1200" dirty="0">
              <a:solidFill>
                <a:srgbClr val="01256E"/>
              </a:solidFill>
            </a:endParaRPr>
          </a:p>
        </p:txBody>
      </p:sp>
      <p:sp>
        <p:nvSpPr>
          <p:cNvPr id="95" name="Rectangle 94">
            <a:extLst>
              <a:ext uri="{FF2B5EF4-FFF2-40B4-BE49-F238E27FC236}">
                <a16:creationId xmlns:a16="http://schemas.microsoft.com/office/drawing/2014/main" id="{97A22114-629A-DD47-BE50-AE0AC09ABA89}"/>
              </a:ext>
            </a:extLst>
          </p:cNvPr>
          <p:cNvSpPr/>
          <p:nvPr/>
        </p:nvSpPr>
        <p:spPr>
          <a:xfrm>
            <a:off x="1132413" y="3713247"/>
            <a:ext cx="901132" cy="553998"/>
          </a:xfrm>
          <a:prstGeom prst="rect">
            <a:avLst/>
          </a:prstGeom>
        </p:spPr>
        <p:txBody>
          <a:bodyPr wrap="square">
            <a:spAutoFit/>
          </a:bodyPr>
          <a:lstStyle/>
          <a:p>
            <a:pPr algn="ctr"/>
            <a:r>
              <a:rPr lang="en-US" sz="3000" dirty="0">
                <a:solidFill>
                  <a:schemeClr val="bg1"/>
                </a:solidFill>
              </a:rPr>
              <a:t>6.3</a:t>
            </a:r>
          </a:p>
        </p:txBody>
      </p:sp>
      <p:sp>
        <p:nvSpPr>
          <p:cNvPr id="96" name="Rectangle 95">
            <a:extLst>
              <a:ext uri="{FF2B5EF4-FFF2-40B4-BE49-F238E27FC236}">
                <a16:creationId xmlns:a16="http://schemas.microsoft.com/office/drawing/2014/main" id="{EBE36BEB-C759-084D-BDCD-720D68515551}"/>
              </a:ext>
            </a:extLst>
          </p:cNvPr>
          <p:cNvSpPr/>
          <p:nvPr/>
        </p:nvSpPr>
        <p:spPr>
          <a:xfrm>
            <a:off x="1172313" y="3610959"/>
            <a:ext cx="901132" cy="284693"/>
          </a:xfrm>
          <a:prstGeom prst="rect">
            <a:avLst/>
          </a:prstGeom>
        </p:spPr>
        <p:txBody>
          <a:bodyPr wrap="square">
            <a:spAutoFit/>
          </a:bodyPr>
          <a:lstStyle/>
          <a:p>
            <a:pPr algn="ctr"/>
            <a:r>
              <a:rPr lang="en-US" sz="1250" dirty="0">
                <a:solidFill>
                  <a:schemeClr val="bg1"/>
                </a:solidFill>
              </a:rPr>
              <a:t>CURRENT:</a:t>
            </a:r>
          </a:p>
        </p:txBody>
      </p:sp>
      <p:grpSp>
        <p:nvGrpSpPr>
          <p:cNvPr id="97" name="Group 96"/>
          <p:cNvGrpSpPr/>
          <p:nvPr/>
        </p:nvGrpSpPr>
        <p:grpSpPr>
          <a:xfrm>
            <a:off x="2018670" y="2132529"/>
            <a:ext cx="1907523" cy="1990970"/>
            <a:chOff x="2018670" y="2132529"/>
            <a:chExt cx="1907523" cy="1990970"/>
          </a:xfrm>
        </p:grpSpPr>
        <p:sp>
          <p:nvSpPr>
            <p:cNvPr id="98" name="Oval 97">
              <a:extLst>
                <a:ext uri="{FF2B5EF4-FFF2-40B4-BE49-F238E27FC236}">
                  <a16:creationId xmlns:a16="http://schemas.microsoft.com/office/drawing/2014/main" id="{63297EB6-9F5B-0146-B207-D737BF3714F0}"/>
                </a:ext>
              </a:extLst>
            </p:cNvPr>
            <p:cNvSpPr/>
            <p:nvPr/>
          </p:nvSpPr>
          <p:spPr>
            <a:xfrm>
              <a:off x="2905425" y="2615673"/>
              <a:ext cx="921164" cy="921164"/>
            </a:xfrm>
            <a:prstGeom prst="ellipse">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C867F4A-E588-0A47-BDA2-C24BA2BAC4D5}"/>
                </a:ext>
              </a:extLst>
            </p:cNvPr>
            <p:cNvSpPr/>
            <p:nvPr/>
          </p:nvSpPr>
          <p:spPr>
            <a:xfrm>
              <a:off x="2911148" y="2891835"/>
              <a:ext cx="901132" cy="553998"/>
            </a:xfrm>
            <a:prstGeom prst="rect">
              <a:avLst/>
            </a:prstGeom>
          </p:spPr>
          <p:txBody>
            <a:bodyPr wrap="square">
              <a:spAutoFit/>
            </a:bodyPr>
            <a:lstStyle/>
            <a:p>
              <a:pPr algn="ctr"/>
              <a:r>
                <a:rPr lang="en-US" sz="3000" dirty="0">
                  <a:solidFill>
                    <a:schemeClr val="bg1"/>
                  </a:solidFill>
                </a:rPr>
                <a:t>5.8</a:t>
              </a:r>
            </a:p>
          </p:txBody>
        </p:sp>
        <p:sp>
          <p:nvSpPr>
            <p:cNvPr id="100" name="Rectangle 99">
              <a:extLst>
                <a:ext uri="{FF2B5EF4-FFF2-40B4-BE49-F238E27FC236}">
                  <a16:creationId xmlns:a16="http://schemas.microsoft.com/office/drawing/2014/main" id="{93554D4C-CAA0-C348-AE0B-CCF6A596DDA0}"/>
                </a:ext>
              </a:extLst>
            </p:cNvPr>
            <p:cNvSpPr/>
            <p:nvPr/>
          </p:nvSpPr>
          <p:spPr>
            <a:xfrm>
              <a:off x="2877361" y="3546106"/>
              <a:ext cx="1048832" cy="407676"/>
            </a:xfrm>
            <a:prstGeom prst="rect">
              <a:avLst/>
            </a:prstGeom>
          </p:spPr>
          <p:txBody>
            <a:bodyPr wrap="square">
              <a:spAutoFit/>
            </a:bodyPr>
            <a:lstStyle/>
            <a:p>
              <a:pPr algn="ctr">
                <a:lnSpc>
                  <a:spcPct val="85000"/>
                </a:lnSpc>
              </a:pPr>
              <a:r>
                <a:rPr lang="en-US" sz="1200" b="1" dirty="0">
                  <a:solidFill>
                    <a:srgbClr val="01256E"/>
                  </a:solidFill>
                </a:rPr>
                <a:t>Positive</a:t>
              </a:r>
              <a:br>
                <a:rPr lang="en-US" sz="1200" b="1" dirty="0">
                  <a:solidFill>
                    <a:srgbClr val="01256E"/>
                  </a:solidFill>
                </a:rPr>
              </a:br>
              <a:r>
                <a:rPr lang="en-US" sz="1200" b="1" dirty="0">
                  <a:solidFill>
                    <a:srgbClr val="01256E"/>
                  </a:solidFill>
                </a:rPr>
                <a:t>Emotions</a:t>
              </a:r>
              <a:endParaRPr lang="en-US" sz="1200" dirty="0">
                <a:solidFill>
                  <a:srgbClr val="01256E"/>
                </a:solidFill>
              </a:endParaRPr>
            </a:p>
          </p:txBody>
        </p:sp>
        <p:sp>
          <p:nvSpPr>
            <p:cNvPr id="101" name="Rectangle 100">
              <a:extLst>
                <a:ext uri="{FF2B5EF4-FFF2-40B4-BE49-F238E27FC236}">
                  <a16:creationId xmlns:a16="http://schemas.microsoft.com/office/drawing/2014/main" id="{9A946C21-08C9-454E-AA73-7BA34607DE20}"/>
                </a:ext>
              </a:extLst>
            </p:cNvPr>
            <p:cNvSpPr/>
            <p:nvPr/>
          </p:nvSpPr>
          <p:spPr>
            <a:xfrm>
              <a:off x="2917732" y="2764597"/>
              <a:ext cx="901132" cy="284693"/>
            </a:xfrm>
            <a:prstGeom prst="rect">
              <a:avLst/>
            </a:prstGeom>
          </p:spPr>
          <p:txBody>
            <a:bodyPr wrap="square">
              <a:spAutoFit/>
            </a:bodyPr>
            <a:lstStyle/>
            <a:p>
              <a:pPr algn="ctr"/>
              <a:r>
                <a:rPr lang="en-US" sz="1250" dirty="0">
                  <a:solidFill>
                    <a:schemeClr val="bg1"/>
                  </a:solidFill>
                </a:rPr>
                <a:t>CURRENT:</a:t>
              </a:r>
            </a:p>
          </p:txBody>
        </p:sp>
        <p:cxnSp>
          <p:nvCxnSpPr>
            <p:cNvPr id="102" name="Straight Connector 101">
              <a:extLst>
                <a:ext uri="{FF2B5EF4-FFF2-40B4-BE49-F238E27FC236}">
                  <a16:creationId xmlns:a16="http://schemas.microsoft.com/office/drawing/2014/main" id="{F7A9FF1A-3FD2-AC4C-A112-72223D51471E}"/>
                </a:ext>
              </a:extLst>
            </p:cNvPr>
            <p:cNvCxnSpPr>
              <a:cxnSpLocks/>
            </p:cNvCxnSpPr>
            <p:nvPr/>
          </p:nvCxnSpPr>
          <p:spPr>
            <a:xfrm flipH="1">
              <a:off x="2118638" y="3247933"/>
              <a:ext cx="692355" cy="581426"/>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6F6AF143-0EFB-3349-8E65-BC5A9F7208D5}"/>
                </a:ext>
              </a:extLst>
            </p:cNvPr>
            <p:cNvSpPr/>
            <p:nvPr/>
          </p:nvSpPr>
          <p:spPr>
            <a:xfrm>
              <a:off x="2018670" y="2132529"/>
              <a:ext cx="841571" cy="307777"/>
            </a:xfrm>
            <a:prstGeom prst="rect">
              <a:avLst/>
            </a:prstGeom>
          </p:spPr>
          <p:txBody>
            <a:bodyPr wrap="square">
              <a:spAutoFit/>
            </a:bodyPr>
            <a:lstStyle/>
            <a:p>
              <a:pPr algn="ctr"/>
              <a:r>
                <a:rPr lang="en-US" sz="1400" b="1" dirty="0">
                  <a:solidFill>
                    <a:srgbClr val="01256E"/>
                  </a:solidFill>
                </a:rPr>
                <a:t>+0.80*</a:t>
              </a:r>
              <a:endParaRPr lang="en-US" sz="1400" dirty="0">
                <a:solidFill>
                  <a:srgbClr val="01256E"/>
                </a:solidFill>
              </a:endParaRPr>
            </a:p>
          </p:txBody>
        </p:sp>
        <p:cxnSp>
          <p:nvCxnSpPr>
            <p:cNvPr id="104" name="Straight Connector 103">
              <a:extLst>
                <a:ext uri="{FF2B5EF4-FFF2-40B4-BE49-F238E27FC236}">
                  <a16:creationId xmlns:a16="http://schemas.microsoft.com/office/drawing/2014/main" id="{F7A9FF1A-3FD2-AC4C-A112-72223D51471E}"/>
                </a:ext>
              </a:extLst>
            </p:cNvPr>
            <p:cNvCxnSpPr>
              <a:cxnSpLocks/>
            </p:cNvCxnSpPr>
            <p:nvPr/>
          </p:nvCxnSpPr>
          <p:spPr>
            <a:xfrm flipH="1" flipV="1">
              <a:off x="2116640" y="2587583"/>
              <a:ext cx="694354" cy="466731"/>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6F6AF143-0EFB-3349-8E65-BC5A9F7208D5}"/>
                </a:ext>
              </a:extLst>
            </p:cNvPr>
            <p:cNvSpPr/>
            <p:nvPr/>
          </p:nvSpPr>
          <p:spPr>
            <a:xfrm>
              <a:off x="2042997" y="3815722"/>
              <a:ext cx="841571" cy="307777"/>
            </a:xfrm>
            <a:prstGeom prst="rect">
              <a:avLst/>
            </a:prstGeom>
          </p:spPr>
          <p:txBody>
            <a:bodyPr wrap="square">
              <a:spAutoFit/>
            </a:bodyPr>
            <a:lstStyle/>
            <a:p>
              <a:pPr algn="ctr"/>
              <a:r>
                <a:rPr lang="en-US" sz="1400" b="1" dirty="0">
                  <a:solidFill>
                    <a:srgbClr val="01256E"/>
                  </a:solidFill>
                </a:rPr>
                <a:t>+0.36*</a:t>
              </a:r>
              <a:endParaRPr lang="en-US" sz="1400" dirty="0">
                <a:solidFill>
                  <a:srgbClr val="01256E"/>
                </a:solidFill>
              </a:endParaRPr>
            </a:p>
          </p:txBody>
        </p:sp>
      </p:grpSp>
    </p:spTree>
    <p:extLst>
      <p:ext uri="{BB962C8B-B14F-4D97-AF65-F5344CB8AC3E}">
        <p14:creationId xmlns:p14="http://schemas.microsoft.com/office/powerpoint/2010/main" val="158497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51C51-D7FB-8844-B669-C0656B7E43DA}"/>
              </a:ext>
            </a:extLst>
          </p:cNvPr>
          <p:cNvSpPr txBox="1">
            <a:spLocks/>
          </p:cNvSpPr>
          <p:nvPr/>
        </p:nvSpPr>
        <p:spPr>
          <a:xfrm>
            <a:off x="662332" y="115775"/>
            <a:ext cx="8095092" cy="546940"/>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l"/>
            <a:r>
              <a:rPr lang="en-US" dirty="0">
                <a:solidFill>
                  <a:srgbClr val="01256E"/>
                </a:solidFill>
              </a:rPr>
              <a:t>Research Conclusions &amp; Implications</a:t>
            </a:r>
          </a:p>
        </p:txBody>
      </p:sp>
      <p:pic>
        <p:nvPicPr>
          <p:cNvPr id="26" name="Picture 2" descr="Value Report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589" y="0"/>
            <a:ext cx="2134412" cy="484182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009589" y="1"/>
            <a:ext cx="1954529" cy="4840356"/>
          </a:xfrm>
          <a:prstGeom prst="rect">
            <a:avLst/>
          </a:prstGeom>
          <a:gradFill flip="none" rotWithShape="1">
            <a:gsLst>
              <a:gs pos="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Content Placeholder 2"/>
          <p:cNvSpPr>
            <a:spLocks noGrp="1"/>
          </p:cNvSpPr>
          <p:nvPr>
            <p:ph idx="1"/>
          </p:nvPr>
        </p:nvSpPr>
        <p:spPr>
          <a:xfrm>
            <a:off x="346564" y="921895"/>
            <a:ext cx="7036092" cy="3537680"/>
          </a:xfrm>
        </p:spPr>
        <p:txBody>
          <a:bodyPr/>
          <a:lstStyle/>
          <a:p>
            <a:pPr marL="0" indent="0">
              <a:spcBef>
                <a:spcPts val="1200"/>
              </a:spcBef>
              <a:spcAft>
                <a:spcPts val="1200"/>
              </a:spcAft>
              <a:buNone/>
            </a:pPr>
            <a:r>
              <a:rPr lang="en-US" sz="1400" dirty="0">
                <a:solidFill>
                  <a:schemeClr val="tx1">
                    <a:lumMod val="75000"/>
                    <a:lumOff val="25000"/>
                  </a:schemeClr>
                </a:solidFill>
              </a:rPr>
              <a:t>These research findings have significant implications for health care providers by offering new insights on how to strengthen patient relationships and financial outcomes.</a:t>
            </a:r>
          </a:p>
          <a:p>
            <a:pPr marL="0" indent="0">
              <a:spcBef>
                <a:spcPts val="1200"/>
              </a:spcBef>
              <a:spcAft>
                <a:spcPts val="1200"/>
              </a:spcAft>
              <a:buNone/>
            </a:pPr>
            <a:r>
              <a:rPr lang="en-US" sz="1400" dirty="0">
                <a:solidFill>
                  <a:schemeClr val="tx1">
                    <a:lumMod val="75000"/>
                    <a:lumOff val="25000"/>
                  </a:schemeClr>
                </a:solidFill>
              </a:rPr>
              <a:t>All healthcare providers in the US are required by the federal government to gather experience feedback from patients as the basis for Medicare reimbursements and quality awards.</a:t>
            </a:r>
          </a:p>
          <a:p>
            <a:pPr marL="0" indent="0">
              <a:spcBef>
                <a:spcPts val="1200"/>
              </a:spcBef>
              <a:spcAft>
                <a:spcPts val="1200"/>
              </a:spcAft>
              <a:buNone/>
            </a:pPr>
            <a:r>
              <a:rPr lang="en-US" sz="1400" dirty="0">
                <a:solidFill>
                  <a:schemeClr val="tx1">
                    <a:lumMod val="75000"/>
                    <a:lumOff val="25000"/>
                  </a:schemeClr>
                </a:solidFill>
              </a:rPr>
              <a:t>The government mandated patient feedback CAHPS surveys (Consumer Assessment of Healthcare Providers &amp; Systems) have not been effective in improving patient experiences.</a:t>
            </a:r>
          </a:p>
          <a:p>
            <a:pPr marL="0" indent="0">
              <a:spcBef>
                <a:spcPts val="1200"/>
              </a:spcBef>
              <a:spcAft>
                <a:spcPts val="1200"/>
              </a:spcAft>
              <a:buNone/>
            </a:pPr>
            <a:r>
              <a:rPr lang="en-US" sz="1400" dirty="0">
                <a:solidFill>
                  <a:schemeClr val="tx1">
                    <a:lumMod val="75000"/>
                    <a:lumOff val="25000"/>
                  </a:schemeClr>
                </a:solidFill>
              </a:rPr>
              <a:t>These insights and methods can complement and improve upon CAHPS patient feedback to strengthen patient relationships and health system effectiveness.</a:t>
            </a:r>
          </a:p>
          <a:p>
            <a:pPr marL="0" indent="0">
              <a:spcBef>
                <a:spcPts val="1200"/>
              </a:spcBef>
              <a:spcAft>
                <a:spcPts val="1200"/>
              </a:spcAft>
              <a:buNone/>
            </a:pPr>
            <a:r>
              <a:rPr lang="en-US" sz="1400" dirty="0">
                <a:solidFill>
                  <a:schemeClr val="tx1">
                    <a:lumMod val="75000"/>
                    <a:lumOff val="25000"/>
                  </a:schemeClr>
                </a:solidFill>
              </a:rPr>
              <a:t>However, further research is needed to validate these findings on a larger scale and in other health systems.</a:t>
            </a:r>
          </a:p>
        </p:txBody>
      </p:sp>
    </p:spTree>
    <p:extLst>
      <p:ext uri="{BB962C8B-B14F-4D97-AF65-F5344CB8AC3E}">
        <p14:creationId xmlns:p14="http://schemas.microsoft.com/office/powerpoint/2010/main" val="243547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8A26BB-F007-CE40-9CB4-A32700625720}"/>
              </a:ext>
            </a:extLst>
          </p:cNvPr>
          <p:cNvPicPr>
            <a:picLocks noGrp="1" noChangeAspect="1"/>
          </p:cNvPicPr>
          <p:nvPr>
            <p:ph idx="1"/>
          </p:nvPr>
        </p:nvPicPr>
        <p:blipFill rotWithShape="1">
          <a:blip r:embed="rId3" cstate="print">
            <a:alphaModFix amt="35000"/>
            <a:extLst>
              <a:ext uri="{28A0092B-C50C-407E-A947-70E740481C1C}">
                <a14:useLocalDpi xmlns:a14="http://schemas.microsoft.com/office/drawing/2010/main"/>
              </a:ext>
            </a:extLst>
          </a:blip>
          <a:srcRect l="-51"/>
          <a:stretch/>
        </p:blipFill>
        <p:spPr>
          <a:xfrm>
            <a:off x="0" y="0"/>
            <a:ext cx="9144000" cy="4849091"/>
          </a:xfrm>
        </p:spPr>
      </p:pic>
      <p:sp>
        <p:nvSpPr>
          <p:cNvPr id="13" name="Title 1">
            <a:extLst>
              <a:ext uri="{FF2B5EF4-FFF2-40B4-BE49-F238E27FC236}">
                <a16:creationId xmlns:a16="http://schemas.microsoft.com/office/drawing/2014/main" id="{232DE3CF-5D69-264D-9DBD-C1FA8871F956}"/>
              </a:ext>
            </a:extLst>
          </p:cNvPr>
          <p:cNvSpPr txBox="1">
            <a:spLocks/>
          </p:cNvSpPr>
          <p:nvPr/>
        </p:nvSpPr>
        <p:spPr>
          <a:xfrm>
            <a:off x="345440" y="1198879"/>
            <a:ext cx="8483600" cy="2431627"/>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US" sz="4800" dirty="0">
                <a:solidFill>
                  <a:srgbClr val="01256E"/>
                </a:solidFill>
              </a:rPr>
              <a:t>Questions or Feedback?</a:t>
            </a:r>
          </a:p>
        </p:txBody>
      </p:sp>
      <p:pic>
        <p:nvPicPr>
          <p:cNvPr id="5" name="Picture 4">
            <a:extLst>
              <a:ext uri="{FF2B5EF4-FFF2-40B4-BE49-F238E27FC236}">
                <a16:creationId xmlns:a16="http://schemas.microsoft.com/office/drawing/2014/main" id="{91494990-4D5A-1344-911F-CB9C8BFFA3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5504" y="152415"/>
            <a:ext cx="358648" cy="466919"/>
          </a:xfrm>
          <a:prstGeom prst="rect">
            <a:avLst/>
          </a:prstGeom>
        </p:spPr>
      </p:pic>
    </p:spTree>
    <p:extLst>
      <p:ext uri="{BB962C8B-B14F-4D97-AF65-F5344CB8AC3E}">
        <p14:creationId xmlns:p14="http://schemas.microsoft.com/office/powerpoint/2010/main" val="313796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76BDF5-27F9-6B4C-867C-C1D9B5BD7080}"/>
              </a:ext>
            </a:extLst>
          </p:cNvPr>
          <p:cNvSpPr txBox="1">
            <a:spLocks/>
          </p:cNvSpPr>
          <p:nvPr/>
        </p:nvSpPr>
        <p:spPr>
          <a:xfrm>
            <a:off x="662332" y="132939"/>
            <a:ext cx="8166708" cy="546940"/>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l"/>
            <a:r>
              <a:rPr lang="en-US" dirty="0">
                <a:solidFill>
                  <a:srgbClr val="01256E"/>
                </a:solidFill>
              </a:rPr>
              <a:t>The Orlando Health Way Case Example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pic>
        <p:nvPicPr>
          <p:cNvPr id="8" name="Picture 7"/>
          <p:cNvPicPr>
            <a:picLocks noChangeAspect="1"/>
          </p:cNvPicPr>
          <p:nvPr/>
        </p:nvPicPr>
        <p:blipFill rotWithShape="1">
          <a:blip r:embed="rId4"/>
          <a:srcRect l="5139" t="20124" r="53472" b="6790"/>
          <a:stretch/>
        </p:blipFill>
        <p:spPr>
          <a:xfrm>
            <a:off x="368569" y="1990135"/>
            <a:ext cx="4640402" cy="2304631"/>
          </a:xfrm>
          <a:prstGeom prst="rect">
            <a:avLst/>
          </a:prstGeom>
        </p:spPr>
      </p:pic>
      <p:sp>
        <p:nvSpPr>
          <p:cNvPr id="9" name="TextBox 8"/>
          <p:cNvSpPr txBox="1"/>
          <p:nvPr/>
        </p:nvSpPr>
        <p:spPr>
          <a:xfrm>
            <a:off x="515659" y="1701037"/>
            <a:ext cx="2236190" cy="276999"/>
          </a:xfrm>
          <a:prstGeom prst="rect">
            <a:avLst/>
          </a:prstGeom>
          <a:noFill/>
        </p:spPr>
        <p:txBody>
          <a:bodyPr wrap="none" rtlCol="0">
            <a:spAutoFit/>
          </a:bodyPr>
          <a:lstStyle/>
          <a:p>
            <a:r>
              <a:rPr lang="en-US" sz="1200" b="1" u="sng" dirty="0"/>
              <a:t>SOUGHT TO TRANSFORM FROM</a:t>
            </a:r>
          </a:p>
        </p:txBody>
      </p:sp>
      <p:sp>
        <p:nvSpPr>
          <p:cNvPr id="10" name="TextBox 9"/>
          <p:cNvSpPr txBox="1"/>
          <p:nvPr/>
        </p:nvSpPr>
        <p:spPr>
          <a:xfrm>
            <a:off x="3631967" y="1701037"/>
            <a:ext cx="361702" cy="276999"/>
          </a:xfrm>
          <a:prstGeom prst="rect">
            <a:avLst/>
          </a:prstGeom>
          <a:noFill/>
        </p:spPr>
        <p:txBody>
          <a:bodyPr wrap="none" rtlCol="0">
            <a:spAutoFit/>
          </a:bodyPr>
          <a:lstStyle/>
          <a:p>
            <a:r>
              <a:rPr lang="en-US" sz="1200" b="1" u="sng" dirty="0"/>
              <a:t>TO</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622" r="-32633"/>
          <a:stretch/>
        </p:blipFill>
        <p:spPr>
          <a:xfrm>
            <a:off x="5062940" y="1854926"/>
            <a:ext cx="4894308" cy="2446411"/>
          </a:xfrm>
          <a:prstGeom prst="roundRect">
            <a:avLst>
              <a:gd name="adj" fmla="val 50000"/>
            </a:avLst>
          </a:prstGeom>
          <a:noFill/>
        </p:spPr>
      </p:pic>
      <p:sp>
        <p:nvSpPr>
          <p:cNvPr id="12" name="Content Placeholder 2"/>
          <p:cNvSpPr>
            <a:spLocks noGrp="1"/>
          </p:cNvSpPr>
          <p:nvPr>
            <p:ph idx="1"/>
          </p:nvPr>
        </p:nvSpPr>
        <p:spPr>
          <a:xfrm>
            <a:off x="312115" y="842163"/>
            <a:ext cx="8831885" cy="737749"/>
          </a:xfrm>
        </p:spPr>
        <p:txBody>
          <a:bodyPr/>
          <a:lstStyle/>
          <a:p>
            <a:pPr marL="0" indent="0">
              <a:buNone/>
            </a:pPr>
            <a:r>
              <a:rPr lang="en-US" sz="1400" dirty="0">
                <a:solidFill>
                  <a:schemeClr val="tx1">
                    <a:lumMod val="75000"/>
                    <a:lumOff val="25000"/>
                  </a:schemeClr>
                </a:solidFill>
              </a:rPr>
              <a:t>Orlando Health is a not-for-profit 3,200-bed system that includes 16 wholly-owned hospitals and emergency departments, rehabilitation services, cancer and heart institutes, imaging and laboratory services, physician offices, skilled nursing facilities, home healthcare and urgent care centers. </a:t>
            </a:r>
          </a:p>
        </p:txBody>
      </p:sp>
    </p:spTree>
    <p:extLst>
      <p:ext uri="{BB962C8B-B14F-4D97-AF65-F5344CB8AC3E}">
        <p14:creationId xmlns:p14="http://schemas.microsoft.com/office/powerpoint/2010/main" val="32287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3" name="Title 1">
            <a:extLst>
              <a:ext uri="{FF2B5EF4-FFF2-40B4-BE49-F238E27FC236}">
                <a16:creationId xmlns:a16="http://schemas.microsoft.com/office/drawing/2014/main" id="{173759B0-2551-9640-9C96-C26D19415981}"/>
              </a:ext>
            </a:extLst>
          </p:cNvPr>
          <p:cNvSpPr txBox="1">
            <a:spLocks/>
          </p:cNvSpPr>
          <p:nvPr/>
        </p:nvSpPr>
        <p:spPr>
          <a:xfrm>
            <a:off x="662332" y="132939"/>
            <a:ext cx="7341429" cy="546940"/>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l"/>
            <a:r>
              <a:rPr lang="en-US" dirty="0">
                <a:solidFill>
                  <a:srgbClr val="01256E"/>
                </a:solidFill>
              </a:rPr>
              <a:t>Patients Want to Feel Cared About</a:t>
            </a:r>
          </a:p>
        </p:txBody>
      </p:sp>
      <p:sp>
        <p:nvSpPr>
          <p:cNvPr id="16" name="Content Placeholder 2">
            <a:extLst>
              <a:ext uri="{FF2B5EF4-FFF2-40B4-BE49-F238E27FC236}">
                <a16:creationId xmlns:a16="http://schemas.microsoft.com/office/drawing/2014/main" id="{381E64B3-B506-7A48-9A72-389DCD832E88}"/>
              </a:ext>
            </a:extLst>
          </p:cNvPr>
          <p:cNvSpPr>
            <a:spLocks noGrp="1"/>
          </p:cNvSpPr>
          <p:nvPr>
            <p:ph idx="1"/>
          </p:nvPr>
        </p:nvSpPr>
        <p:spPr>
          <a:xfrm>
            <a:off x="376923" y="762870"/>
            <a:ext cx="8225901" cy="584817"/>
          </a:xfrm>
        </p:spPr>
        <p:txBody>
          <a:bodyPr/>
          <a:lstStyle/>
          <a:p>
            <a:pPr marL="0" indent="0">
              <a:spcAft>
                <a:spcPts val="0"/>
              </a:spcAft>
              <a:buNone/>
            </a:pPr>
            <a:r>
              <a:rPr lang="en-US" sz="1600" dirty="0">
                <a:solidFill>
                  <a:schemeClr val="tx1">
                    <a:lumMod val="75000"/>
                    <a:lumOff val="25000"/>
                  </a:schemeClr>
                </a:solidFill>
              </a:rPr>
              <a:t>Patients who trust Orlando Health not only feel their care givers are ABLE to get them well.  They believe their care givers’ INTENTIONS are focused on the unique needs of the patient.  </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sp>
        <p:nvSpPr>
          <p:cNvPr id="2" name="Rectangle 1">
            <a:extLst>
              <a:ext uri="{FF2B5EF4-FFF2-40B4-BE49-F238E27FC236}">
                <a16:creationId xmlns:a16="http://schemas.microsoft.com/office/drawing/2014/main" id="{B0AFF37A-DAA6-AD52-1494-17F845ECACF5}"/>
              </a:ext>
            </a:extLst>
          </p:cNvPr>
          <p:cNvSpPr/>
          <p:nvPr/>
        </p:nvSpPr>
        <p:spPr bwMode="auto">
          <a:xfrm>
            <a:off x="752564" y="1523987"/>
            <a:ext cx="7466822" cy="3148591"/>
          </a:xfrm>
          <a:prstGeom prst="rect">
            <a:avLst/>
          </a:prstGeom>
          <a:solidFill>
            <a:schemeClr val="bg1">
              <a:lumMod val="95000"/>
            </a:schemeClr>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68580" rIns="68580" bIns="68580" numCol="1" rtlCol="0" anchor="ctr" anchorCtr="0" compatLnSpc="1">
            <a:prstTxWarp prst="textNoShape">
              <a:avLst/>
            </a:prstTxWarp>
          </a:bodyPr>
          <a:lstStyle/>
          <a:p>
            <a:pPr algn="ctr" defTabSz="685800" fontAlgn="base">
              <a:spcBef>
                <a:spcPct val="0"/>
              </a:spcBef>
              <a:spcAft>
                <a:spcPct val="0"/>
              </a:spcAft>
              <a:defRPr/>
            </a:pPr>
            <a:endParaRPr lang="en-US" sz="1050">
              <a:solidFill>
                <a:srgbClr val="000000"/>
              </a:solidFill>
              <a:latin typeface="Arial" charset="0"/>
              <a:cs typeface="Arial" charset="0"/>
            </a:endParaRPr>
          </a:p>
        </p:txBody>
      </p:sp>
      <p:sp>
        <p:nvSpPr>
          <p:cNvPr id="3" name="TextBox 2">
            <a:extLst>
              <a:ext uri="{FF2B5EF4-FFF2-40B4-BE49-F238E27FC236}">
                <a16:creationId xmlns:a16="http://schemas.microsoft.com/office/drawing/2014/main" id="{56E3A0D0-CC08-7109-EA77-325436B9FFEA}"/>
              </a:ext>
            </a:extLst>
          </p:cNvPr>
          <p:cNvSpPr txBox="1"/>
          <p:nvPr/>
        </p:nvSpPr>
        <p:spPr>
          <a:xfrm>
            <a:off x="1350689" y="3379917"/>
            <a:ext cx="6245678" cy="1292662"/>
          </a:xfrm>
          <a:prstGeom prst="rect">
            <a:avLst/>
          </a:prstGeom>
          <a:noFill/>
        </p:spPr>
        <p:txBody>
          <a:bodyPr wrap="square" rtlCol="0">
            <a:spAutoFit/>
          </a:bodyPr>
          <a:lstStyle/>
          <a:p>
            <a:pPr algn="ctr" defTabSz="685800">
              <a:defRPr/>
            </a:pPr>
            <a:endParaRPr lang="en-US" sz="1350">
              <a:solidFill>
                <a:srgbClr val="000000"/>
              </a:solidFill>
              <a:latin typeface="Arial"/>
            </a:endParaRPr>
          </a:p>
          <a:p>
            <a:pPr algn="ctr" defTabSz="685800">
              <a:defRPr/>
            </a:pPr>
            <a:endParaRPr lang="en-US" sz="1350">
              <a:solidFill>
                <a:srgbClr val="000000"/>
              </a:solidFill>
              <a:latin typeface="Arial"/>
            </a:endParaRPr>
          </a:p>
          <a:p>
            <a:pPr algn="ctr" defTabSz="685800">
              <a:defRPr/>
            </a:pPr>
            <a:endParaRPr lang="en-US" sz="1350">
              <a:solidFill>
                <a:srgbClr val="000000"/>
              </a:solidFill>
              <a:latin typeface="Arial"/>
            </a:endParaRPr>
          </a:p>
          <a:p>
            <a:pPr algn="ctr" defTabSz="685800">
              <a:defRPr/>
            </a:pPr>
            <a:endParaRPr lang="en-US" sz="1350">
              <a:solidFill>
                <a:srgbClr val="000000"/>
              </a:solidFill>
              <a:latin typeface="Arial"/>
            </a:endParaRPr>
          </a:p>
          <a:p>
            <a:pPr algn="ctr" defTabSz="685800">
              <a:defRPr/>
            </a:pPr>
            <a:r>
              <a:rPr lang="en-US" sz="2400">
                <a:solidFill>
                  <a:srgbClr val="000000"/>
                </a:solidFill>
                <a:latin typeface="Arial"/>
              </a:rPr>
              <a:t>						</a:t>
            </a:r>
          </a:p>
        </p:txBody>
      </p:sp>
      <p:sp>
        <p:nvSpPr>
          <p:cNvPr id="4" name="Rectangle 3">
            <a:extLst>
              <a:ext uri="{FF2B5EF4-FFF2-40B4-BE49-F238E27FC236}">
                <a16:creationId xmlns:a16="http://schemas.microsoft.com/office/drawing/2014/main" id="{FB24A6D0-AA45-E3E7-6858-CB033BC3C619}"/>
              </a:ext>
            </a:extLst>
          </p:cNvPr>
          <p:cNvSpPr/>
          <p:nvPr/>
        </p:nvSpPr>
        <p:spPr>
          <a:xfrm>
            <a:off x="2431140" y="1489985"/>
            <a:ext cx="4084773" cy="830997"/>
          </a:xfrm>
          <a:prstGeom prst="rect">
            <a:avLst/>
          </a:prstGeom>
        </p:spPr>
        <p:txBody>
          <a:bodyPr wrap="none">
            <a:spAutoFit/>
          </a:bodyPr>
          <a:lstStyle/>
          <a:p>
            <a:pPr algn="ctr" defTabSz="685800">
              <a:defRPr/>
            </a:pPr>
            <a:r>
              <a:rPr lang="en-US" sz="2100">
                <a:solidFill>
                  <a:srgbClr val="7F7F7F">
                    <a:lumMod val="75000"/>
                  </a:srgbClr>
                </a:solidFill>
                <a:latin typeface="Arial"/>
              </a:rPr>
              <a:t>The Orlando Health Way is </a:t>
            </a:r>
          </a:p>
          <a:p>
            <a:pPr algn="ctr" defTabSz="685800">
              <a:defRPr/>
            </a:pPr>
            <a:r>
              <a:rPr lang="en-US" sz="2100">
                <a:solidFill>
                  <a:srgbClr val="7F7F7F">
                    <a:lumMod val="75000"/>
                  </a:srgbClr>
                </a:solidFill>
                <a:latin typeface="Arial"/>
              </a:rPr>
              <a:t>caring </a:t>
            </a:r>
            <a:r>
              <a:rPr lang="en-US" sz="2700" b="1" u="sng">
                <a:solidFill>
                  <a:srgbClr val="7F7F7F">
                    <a:lumMod val="75000"/>
                  </a:srgbClr>
                </a:solidFill>
                <a:latin typeface="Arial"/>
              </a:rPr>
              <a:t>for</a:t>
            </a:r>
            <a:r>
              <a:rPr lang="en-US" sz="2100">
                <a:solidFill>
                  <a:srgbClr val="7F7F7F">
                    <a:lumMod val="75000"/>
                  </a:srgbClr>
                </a:solidFill>
                <a:latin typeface="Arial"/>
              </a:rPr>
              <a:t> you and </a:t>
            </a:r>
            <a:r>
              <a:rPr lang="en-US" sz="2700" b="1" u="sng">
                <a:solidFill>
                  <a:srgbClr val="7F7F7F">
                    <a:lumMod val="75000"/>
                  </a:srgbClr>
                </a:solidFill>
                <a:latin typeface="Arial"/>
              </a:rPr>
              <a:t>about</a:t>
            </a:r>
            <a:r>
              <a:rPr lang="en-US" sz="2100">
                <a:solidFill>
                  <a:srgbClr val="7F7F7F">
                    <a:lumMod val="75000"/>
                  </a:srgbClr>
                </a:solidFill>
                <a:latin typeface="Arial"/>
              </a:rPr>
              <a:t> you.</a:t>
            </a:r>
          </a:p>
        </p:txBody>
      </p:sp>
      <p:cxnSp>
        <p:nvCxnSpPr>
          <p:cNvPr id="5" name="Straight Connector 4">
            <a:extLst>
              <a:ext uri="{FF2B5EF4-FFF2-40B4-BE49-F238E27FC236}">
                <a16:creationId xmlns:a16="http://schemas.microsoft.com/office/drawing/2014/main" id="{9E369BE8-B42B-D3D7-B694-B9E4CBDE086D}"/>
              </a:ext>
            </a:extLst>
          </p:cNvPr>
          <p:cNvCxnSpPr/>
          <p:nvPr/>
        </p:nvCxnSpPr>
        <p:spPr bwMode="auto">
          <a:xfrm>
            <a:off x="1445060" y="3806836"/>
            <a:ext cx="6056934" cy="0"/>
          </a:xfrm>
          <a:prstGeom prst="line">
            <a:avLst/>
          </a:prstGeom>
          <a:noFill/>
          <a:ln w="38100" cap="flat" cmpd="sng" algn="ctr">
            <a:solidFill>
              <a:schemeClr val="accent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465EBE7D-9555-587C-8936-87249D352B3E}"/>
              </a:ext>
            </a:extLst>
          </p:cNvPr>
          <p:cNvSpPr/>
          <p:nvPr/>
        </p:nvSpPr>
        <p:spPr>
          <a:xfrm>
            <a:off x="1304873" y="4329404"/>
            <a:ext cx="1233031" cy="300082"/>
          </a:xfrm>
          <a:prstGeom prst="rect">
            <a:avLst/>
          </a:prstGeom>
        </p:spPr>
        <p:txBody>
          <a:bodyPr wrap="none" anchor="ctr">
            <a:spAutoFit/>
          </a:bodyPr>
          <a:lstStyle/>
          <a:p>
            <a:pPr algn="ctr" defTabSz="685800">
              <a:defRPr/>
            </a:pPr>
            <a:r>
              <a:rPr lang="en-US" sz="1350" i="1">
                <a:solidFill>
                  <a:srgbClr val="7F7F7F">
                    <a:lumMod val="75000"/>
                  </a:srgbClr>
                </a:solidFill>
                <a:latin typeface="Arial"/>
              </a:rPr>
              <a:t>Remove Fear</a:t>
            </a:r>
            <a:endParaRPr lang="en-US" sz="1350">
              <a:solidFill>
                <a:srgbClr val="7F7F7F">
                  <a:lumMod val="75000"/>
                </a:srgbClr>
              </a:solidFill>
              <a:latin typeface="Arial"/>
            </a:endParaRPr>
          </a:p>
        </p:txBody>
      </p:sp>
      <p:sp>
        <p:nvSpPr>
          <p:cNvPr id="7" name="Rectangle 6">
            <a:extLst>
              <a:ext uri="{FF2B5EF4-FFF2-40B4-BE49-F238E27FC236}">
                <a16:creationId xmlns:a16="http://schemas.microsoft.com/office/drawing/2014/main" id="{F454BA8B-E298-8AD1-FE0D-8DB92663D554}"/>
              </a:ext>
            </a:extLst>
          </p:cNvPr>
          <p:cNvSpPr/>
          <p:nvPr/>
        </p:nvSpPr>
        <p:spPr>
          <a:xfrm>
            <a:off x="3250773" y="4329404"/>
            <a:ext cx="2310249" cy="300082"/>
          </a:xfrm>
          <a:prstGeom prst="rect">
            <a:avLst/>
          </a:prstGeom>
        </p:spPr>
        <p:txBody>
          <a:bodyPr wrap="none" anchor="ctr">
            <a:spAutoFit/>
          </a:bodyPr>
          <a:lstStyle/>
          <a:p>
            <a:pPr algn="ctr" defTabSz="685800">
              <a:defRPr/>
            </a:pPr>
            <a:r>
              <a:rPr lang="en-US" sz="1350" i="1">
                <a:solidFill>
                  <a:srgbClr val="7F7F7F">
                    <a:lumMod val="75000"/>
                  </a:srgbClr>
                </a:solidFill>
                <a:latin typeface="Arial"/>
              </a:rPr>
              <a:t>Build Lifelong Relationships</a:t>
            </a:r>
            <a:endParaRPr lang="en-US" sz="1350">
              <a:solidFill>
                <a:srgbClr val="7F7F7F">
                  <a:lumMod val="75000"/>
                </a:srgbClr>
              </a:solidFill>
              <a:latin typeface="Arial"/>
            </a:endParaRPr>
          </a:p>
        </p:txBody>
      </p:sp>
      <p:sp>
        <p:nvSpPr>
          <p:cNvPr id="8" name="Rectangle 7">
            <a:extLst>
              <a:ext uri="{FF2B5EF4-FFF2-40B4-BE49-F238E27FC236}">
                <a16:creationId xmlns:a16="http://schemas.microsoft.com/office/drawing/2014/main" id="{5C7905C8-DA2E-DA3A-8E1C-3ED84E2EDF6D}"/>
              </a:ext>
            </a:extLst>
          </p:cNvPr>
          <p:cNvSpPr/>
          <p:nvPr/>
        </p:nvSpPr>
        <p:spPr>
          <a:xfrm>
            <a:off x="6096470" y="4329404"/>
            <a:ext cx="1669176" cy="300082"/>
          </a:xfrm>
          <a:prstGeom prst="rect">
            <a:avLst/>
          </a:prstGeom>
        </p:spPr>
        <p:txBody>
          <a:bodyPr wrap="none" anchor="ctr">
            <a:spAutoFit/>
          </a:bodyPr>
          <a:lstStyle/>
          <a:p>
            <a:pPr algn="ctr" defTabSz="685800">
              <a:defRPr/>
            </a:pPr>
            <a:r>
              <a:rPr lang="en-US" sz="1350" i="1">
                <a:solidFill>
                  <a:srgbClr val="7F7F7F">
                    <a:lumMod val="75000"/>
                  </a:srgbClr>
                </a:solidFill>
                <a:latin typeface="Arial"/>
              </a:rPr>
              <a:t>Work as One Team</a:t>
            </a:r>
            <a:endParaRPr lang="en-US" sz="1350">
              <a:solidFill>
                <a:srgbClr val="7F7F7F">
                  <a:lumMod val="75000"/>
                </a:srgbClr>
              </a:solidFill>
              <a:latin typeface="Arial"/>
            </a:endParaRPr>
          </a:p>
        </p:txBody>
      </p:sp>
      <p:cxnSp>
        <p:nvCxnSpPr>
          <p:cNvPr id="9" name="Straight Connector 8">
            <a:extLst>
              <a:ext uri="{FF2B5EF4-FFF2-40B4-BE49-F238E27FC236}">
                <a16:creationId xmlns:a16="http://schemas.microsoft.com/office/drawing/2014/main" id="{83CD4FF1-F557-F4DB-5965-64FD0988B439}"/>
              </a:ext>
            </a:extLst>
          </p:cNvPr>
          <p:cNvCxnSpPr>
            <a:cxnSpLocks/>
          </p:cNvCxnSpPr>
          <p:nvPr/>
        </p:nvCxnSpPr>
        <p:spPr bwMode="auto">
          <a:xfrm>
            <a:off x="4481210" y="2889155"/>
            <a:ext cx="0" cy="371240"/>
          </a:xfrm>
          <a:prstGeom prst="line">
            <a:avLst/>
          </a:prstGeom>
          <a:noFill/>
          <a:ln w="3810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8AAE2E7A-8495-7196-404A-F93E80B86B50}"/>
              </a:ext>
            </a:extLst>
          </p:cNvPr>
          <p:cNvSpPr txBox="1"/>
          <p:nvPr/>
        </p:nvSpPr>
        <p:spPr>
          <a:xfrm>
            <a:off x="1381273" y="2662293"/>
            <a:ext cx="1348211" cy="738664"/>
          </a:xfrm>
          <a:prstGeom prst="rect">
            <a:avLst/>
          </a:prstGeom>
          <a:noFill/>
        </p:spPr>
        <p:txBody>
          <a:bodyPr wrap="square" rtlCol="0">
            <a:spAutoFit/>
          </a:bodyPr>
          <a:lstStyle/>
          <a:p>
            <a:pPr algn="r" defTabSz="685800">
              <a:defRPr/>
            </a:pPr>
            <a:r>
              <a:rPr lang="en-US" sz="2100" dirty="0">
                <a:solidFill>
                  <a:srgbClr val="7F7F7F">
                    <a:lumMod val="75000"/>
                  </a:srgbClr>
                </a:solidFill>
                <a:latin typeface="Arial"/>
              </a:rPr>
              <a:t>Our Ability</a:t>
            </a:r>
          </a:p>
        </p:txBody>
      </p:sp>
      <p:sp>
        <p:nvSpPr>
          <p:cNvPr id="11" name="TextBox 10">
            <a:extLst>
              <a:ext uri="{FF2B5EF4-FFF2-40B4-BE49-F238E27FC236}">
                <a16:creationId xmlns:a16="http://schemas.microsoft.com/office/drawing/2014/main" id="{83CFE558-4F12-EFBE-D58F-AB851C32F4A0}"/>
              </a:ext>
            </a:extLst>
          </p:cNvPr>
          <p:cNvSpPr txBox="1"/>
          <p:nvPr/>
        </p:nvSpPr>
        <p:spPr>
          <a:xfrm>
            <a:off x="6119538" y="2660250"/>
            <a:ext cx="1348211" cy="738664"/>
          </a:xfrm>
          <a:prstGeom prst="rect">
            <a:avLst/>
          </a:prstGeom>
          <a:noFill/>
        </p:spPr>
        <p:txBody>
          <a:bodyPr wrap="square" rtlCol="0">
            <a:spAutoFit/>
          </a:bodyPr>
          <a:lstStyle/>
          <a:p>
            <a:pPr defTabSz="685800">
              <a:defRPr/>
            </a:pPr>
            <a:r>
              <a:rPr lang="en-US" sz="2100" dirty="0">
                <a:solidFill>
                  <a:srgbClr val="7F7F7F">
                    <a:lumMod val="75000"/>
                  </a:srgbClr>
                </a:solidFill>
                <a:latin typeface="Arial"/>
              </a:rPr>
              <a:t>Our </a:t>
            </a:r>
          </a:p>
          <a:p>
            <a:pPr defTabSz="685800">
              <a:defRPr/>
            </a:pPr>
            <a:r>
              <a:rPr lang="en-US" sz="2100" dirty="0">
                <a:solidFill>
                  <a:srgbClr val="7F7F7F">
                    <a:lumMod val="75000"/>
                  </a:srgbClr>
                </a:solidFill>
                <a:latin typeface="Arial"/>
              </a:rPr>
              <a:t>Intent</a:t>
            </a:r>
          </a:p>
        </p:txBody>
      </p:sp>
      <p:sp>
        <p:nvSpPr>
          <p:cNvPr id="12" name="Rectangle 11">
            <a:extLst>
              <a:ext uri="{FF2B5EF4-FFF2-40B4-BE49-F238E27FC236}">
                <a16:creationId xmlns:a16="http://schemas.microsoft.com/office/drawing/2014/main" id="{3F876542-9F66-8677-09A1-D1E54DCF673E}"/>
              </a:ext>
            </a:extLst>
          </p:cNvPr>
          <p:cNvSpPr/>
          <p:nvPr/>
        </p:nvSpPr>
        <p:spPr>
          <a:xfrm>
            <a:off x="1426779" y="3960546"/>
            <a:ext cx="1021434" cy="415498"/>
          </a:xfrm>
          <a:prstGeom prst="rect">
            <a:avLst/>
          </a:prstGeom>
        </p:spPr>
        <p:txBody>
          <a:bodyPr wrap="none">
            <a:spAutoFit/>
          </a:bodyPr>
          <a:lstStyle/>
          <a:p>
            <a:pPr algn="ctr" defTabSz="685800">
              <a:defRPr/>
            </a:pPr>
            <a:r>
              <a:rPr lang="en-US" sz="2100">
                <a:solidFill>
                  <a:srgbClr val="7F7F7F">
                    <a:lumMod val="75000"/>
                  </a:srgbClr>
                </a:solidFill>
                <a:latin typeface="Arial"/>
              </a:rPr>
              <a:t>Assure</a:t>
            </a:r>
          </a:p>
        </p:txBody>
      </p:sp>
      <p:sp>
        <p:nvSpPr>
          <p:cNvPr id="14" name="Rectangle 13">
            <a:extLst>
              <a:ext uri="{FF2B5EF4-FFF2-40B4-BE49-F238E27FC236}">
                <a16:creationId xmlns:a16="http://schemas.microsoft.com/office/drawing/2014/main" id="{7F3CB140-77F2-8616-47C0-CB24E73FC463}"/>
              </a:ext>
            </a:extLst>
          </p:cNvPr>
          <p:cNvSpPr/>
          <p:nvPr/>
        </p:nvSpPr>
        <p:spPr>
          <a:xfrm>
            <a:off x="3921824" y="3960546"/>
            <a:ext cx="1109599" cy="415498"/>
          </a:xfrm>
          <a:prstGeom prst="rect">
            <a:avLst/>
          </a:prstGeom>
        </p:spPr>
        <p:txBody>
          <a:bodyPr wrap="none">
            <a:spAutoFit/>
          </a:bodyPr>
          <a:lstStyle/>
          <a:p>
            <a:pPr algn="ctr" defTabSz="685800">
              <a:defRPr/>
            </a:pPr>
            <a:r>
              <a:rPr lang="en-US" sz="2100">
                <a:solidFill>
                  <a:srgbClr val="7F7F7F">
                    <a:lumMod val="75000"/>
                  </a:srgbClr>
                </a:solidFill>
                <a:latin typeface="Arial"/>
              </a:rPr>
              <a:t>Engage</a:t>
            </a:r>
          </a:p>
        </p:txBody>
      </p:sp>
      <p:sp>
        <p:nvSpPr>
          <p:cNvPr id="15" name="Rectangle 14">
            <a:extLst>
              <a:ext uri="{FF2B5EF4-FFF2-40B4-BE49-F238E27FC236}">
                <a16:creationId xmlns:a16="http://schemas.microsoft.com/office/drawing/2014/main" id="{4C7F09BE-5439-25E9-1E88-9D77BA0E22A6}"/>
              </a:ext>
            </a:extLst>
          </p:cNvPr>
          <p:cNvSpPr/>
          <p:nvPr/>
        </p:nvSpPr>
        <p:spPr>
          <a:xfrm>
            <a:off x="6505435" y="3960546"/>
            <a:ext cx="811441" cy="415498"/>
          </a:xfrm>
          <a:prstGeom prst="rect">
            <a:avLst/>
          </a:prstGeom>
        </p:spPr>
        <p:txBody>
          <a:bodyPr wrap="none">
            <a:spAutoFit/>
          </a:bodyPr>
          <a:lstStyle/>
          <a:p>
            <a:pPr algn="ctr" defTabSz="685800">
              <a:defRPr/>
            </a:pPr>
            <a:r>
              <a:rPr lang="en-US" sz="2100">
                <a:solidFill>
                  <a:srgbClr val="7F7F7F">
                    <a:lumMod val="75000"/>
                  </a:srgbClr>
                </a:solidFill>
                <a:latin typeface="Arial"/>
              </a:rPr>
              <a:t>Unite</a:t>
            </a:r>
          </a:p>
        </p:txBody>
      </p:sp>
      <p:cxnSp>
        <p:nvCxnSpPr>
          <p:cNvPr id="17" name="Straight Connector 16">
            <a:extLst>
              <a:ext uri="{FF2B5EF4-FFF2-40B4-BE49-F238E27FC236}">
                <a16:creationId xmlns:a16="http://schemas.microsoft.com/office/drawing/2014/main" id="{F82A3213-5C88-88D2-79D1-0654E3D34CD9}"/>
              </a:ext>
            </a:extLst>
          </p:cNvPr>
          <p:cNvCxnSpPr>
            <a:cxnSpLocks/>
          </p:cNvCxnSpPr>
          <p:nvPr/>
        </p:nvCxnSpPr>
        <p:spPr bwMode="auto">
          <a:xfrm>
            <a:off x="2859331" y="4000529"/>
            <a:ext cx="0" cy="548640"/>
          </a:xfrm>
          <a:prstGeom prst="line">
            <a:avLst/>
          </a:prstGeom>
          <a:noFill/>
          <a:ln w="38100" cap="flat" cmpd="sng" algn="ctr">
            <a:solidFill>
              <a:schemeClr val="accent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07FCE8C5-4465-6EE0-3E7B-D06A9FBB0263}"/>
              </a:ext>
            </a:extLst>
          </p:cNvPr>
          <p:cNvCxnSpPr>
            <a:cxnSpLocks/>
          </p:cNvCxnSpPr>
          <p:nvPr/>
        </p:nvCxnSpPr>
        <p:spPr bwMode="auto">
          <a:xfrm>
            <a:off x="5842794" y="4000529"/>
            <a:ext cx="0" cy="548640"/>
          </a:xfrm>
          <a:prstGeom prst="line">
            <a:avLst/>
          </a:prstGeom>
          <a:noFill/>
          <a:ln w="38100" cap="flat" cmpd="sng" algn="ctr">
            <a:solidFill>
              <a:schemeClr val="accent1"/>
            </a:solidFill>
            <a:prstDash val="solid"/>
            <a:round/>
            <a:headEnd type="none" w="med" len="med"/>
            <a:tailEnd type="none" w="med" len="med"/>
          </a:ln>
          <a:effectLst/>
        </p:spPr>
      </p:cxnSp>
      <p:pic>
        <p:nvPicPr>
          <p:cNvPr id="19" name="Picture 18" descr="A picture containing drawing&#10;&#10;Description automatically generated">
            <a:extLst>
              <a:ext uri="{FF2B5EF4-FFF2-40B4-BE49-F238E27FC236}">
                <a16:creationId xmlns:a16="http://schemas.microsoft.com/office/drawing/2014/main" id="{849A323A-1EF3-81FD-91EE-464D292BA65C}"/>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0881" t="4633" r="3479"/>
          <a:stretch/>
        </p:blipFill>
        <p:spPr>
          <a:xfrm flipH="1">
            <a:off x="2895448" y="2289010"/>
            <a:ext cx="1255993" cy="140655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4284D30A-1313-4F67-601B-DF5E586401B0}"/>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958" t="4633" r="50401"/>
          <a:stretch/>
        </p:blipFill>
        <p:spPr>
          <a:xfrm flipH="1">
            <a:off x="4810981" y="2289012"/>
            <a:ext cx="1255992" cy="1406552"/>
          </a:xfrm>
          <a:prstGeom prst="rect">
            <a:avLst/>
          </a:prstGeom>
        </p:spPr>
      </p:pic>
      <p:cxnSp>
        <p:nvCxnSpPr>
          <p:cNvPr id="21" name="Straight Connector 20">
            <a:extLst>
              <a:ext uri="{FF2B5EF4-FFF2-40B4-BE49-F238E27FC236}">
                <a16:creationId xmlns:a16="http://schemas.microsoft.com/office/drawing/2014/main" id="{5A8C4FB1-624B-8E96-F184-E0EEEE92A681}"/>
              </a:ext>
            </a:extLst>
          </p:cNvPr>
          <p:cNvCxnSpPr>
            <a:cxnSpLocks/>
          </p:cNvCxnSpPr>
          <p:nvPr/>
        </p:nvCxnSpPr>
        <p:spPr bwMode="auto">
          <a:xfrm rot="5400000">
            <a:off x="4485974" y="2889423"/>
            <a:ext cx="0" cy="371240"/>
          </a:xfrm>
          <a:prstGeom prst="line">
            <a:avLst/>
          </a:prstGeom>
          <a:noFill/>
          <a:ln w="381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19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55" y="136390"/>
            <a:ext cx="8262939" cy="546940"/>
          </a:xfrm>
        </p:spPr>
        <p:txBody>
          <a:bodyPr/>
          <a:lstStyle/>
          <a:p>
            <a:r>
              <a:rPr lang="en-US" dirty="0"/>
              <a:t>Brands </a:t>
            </a:r>
            <a:r>
              <a:rPr lang="en-US"/>
              <a:t>as Intentional </a:t>
            </a:r>
            <a:r>
              <a:rPr lang="en-US" dirty="0"/>
              <a:t>Agents Framework Applied</a:t>
            </a:r>
          </a:p>
        </p:txBody>
      </p:sp>
      <p:sp>
        <p:nvSpPr>
          <p:cNvPr id="3" name="Content Placeholder 2"/>
          <p:cNvSpPr>
            <a:spLocks noGrp="1"/>
          </p:cNvSpPr>
          <p:nvPr>
            <p:ph idx="1"/>
          </p:nvPr>
        </p:nvSpPr>
        <p:spPr>
          <a:xfrm>
            <a:off x="247507" y="818700"/>
            <a:ext cx="8731487" cy="583380"/>
          </a:xfrm>
        </p:spPr>
        <p:txBody>
          <a:bodyPr/>
          <a:lstStyle/>
          <a:p>
            <a:pPr marL="0" indent="0">
              <a:lnSpc>
                <a:spcPct val="90000"/>
              </a:lnSpc>
              <a:spcBef>
                <a:spcPts val="1000"/>
              </a:spcBef>
              <a:buNone/>
            </a:pPr>
            <a:r>
              <a:rPr lang="en-US" dirty="0">
                <a:solidFill>
                  <a:srgbClr val="4C4C4C"/>
                </a:solidFill>
              </a:rPr>
              <a:t>In collaboration with Princeton social psychologist, Dr. Susan Fiske, our team researched and validated that the warmth and competence social perception process also guides human behavior in commerce.</a:t>
            </a:r>
          </a:p>
          <a:p>
            <a:endParaRPr lang="en-US" dirty="0">
              <a:solidFill>
                <a:srgbClr val="4C4C4C"/>
              </a:solidFill>
            </a:endParaRPr>
          </a:p>
        </p:txBody>
      </p:sp>
      <p:sp>
        <p:nvSpPr>
          <p:cNvPr id="46" name="Content Placeholder 2"/>
          <p:cNvSpPr txBox="1">
            <a:spLocks/>
          </p:cNvSpPr>
          <p:nvPr/>
        </p:nvSpPr>
        <p:spPr>
          <a:xfrm>
            <a:off x="6218920" y="1537450"/>
            <a:ext cx="2700113" cy="1347990"/>
          </a:xfrm>
          <a:prstGeom prst="rect">
            <a:avLst/>
          </a:prstGeom>
        </p:spPr>
        <p:txBody>
          <a:bodyPr/>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6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4C4C4C"/>
                </a:solidFill>
              </a:rPr>
              <a:t>Our first paper (</a:t>
            </a:r>
            <a:r>
              <a:rPr lang="en-US" sz="1400" u="sng" dirty="0">
                <a:solidFill>
                  <a:srgbClr val="4C4C4C"/>
                </a:solidFill>
              </a:rPr>
              <a:t>from this CBR conference</a:t>
            </a:r>
            <a:r>
              <a:rPr lang="en-US" sz="1400" dirty="0">
                <a:solidFill>
                  <a:srgbClr val="4C4C4C"/>
                </a:solidFill>
              </a:rPr>
              <a:t>) was published in 2012 and in an award winning book in 2013, and has since received over 600 academic citations.</a:t>
            </a:r>
          </a:p>
          <a:p>
            <a:endParaRPr lang="en-US" sz="1400" dirty="0">
              <a:solidFill>
                <a:srgbClr val="4C4C4C"/>
              </a:solidFill>
            </a:endParaRPr>
          </a:p>
        </p:txBody>
      </p:sp>
      <p:pic>
        <p:nvPicPr>
          <p:cNvPr id="8" name="Google Shape;367;p51"/>
          <p:cNvPicPr preferRelativeResize="0"/>
          <p:nvPr/>
        </p:nvPicPr>
        <p:blipFill>
          <a:blip r:embed="rId3">
            <a:alphaModFix/>
          </a:blip>
          <a:stretch>
            <a:fillRect/>
          </a:stretch>
        </p:blipFill>
        <p:spPr>
          <a:xfrm>
            <a:off x="7827890" y="2876011"/>
            <a:ext cx="909709" cy="869643"/>
          </a:xfrm>
          <a:prstGeom prst="rect">
            <a:avLst/>
          </a:prstGeom>
          <a:noFill/>
          <a:ln>
            <a:noFill/>
          </a:ln>
        </p:spPr>
      </p:pic>
      <p:pic>
        <p:nvPicPr>
          <p:cNvPr id="9" name="Google Shape;368;p51"/>
          <p:cNvPicPr preferRelativeResize="0"/>
          <p:nvPr/>
        </p:nvPicPr>
        <p:blipFill>
          <a:blip r:embed="rId4">
            <a:alphaModFix/>
          </a:blip>
          <a:stretch>
            <a:fillRect/>
          </a:stretch>
        </p:blipFill>
        <p:spPr>
          <a:xfrm>
            <a:off x="7870145" y="3821097"/>
            <a:ext cx="867454" cy="846928"/>
          </a:xfrm>
          <a:prstGeom prst="rect">
            <a:avLst/>
          </a:prstGeom>
          <a:noFill/>
          <a:ln>
            <a:noFill/>
          </a:ln>
        </p:spPr>
      </p:pic>
      <p:pic>
        <p:nvPicPr>
          <p:cNvPr id="10" name="Google Shape;369;p5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4">
            <a:off x="6388686" y="2824483"/>
            <a:ext cx="1235080" cy="1843542"/>
          </a:xfrm>
          <a:prstGeom prst="rect">
            <a:avLst/>
          </a:prstGeom>
          <a:noFill/>
          <a:ln>
            <a:solidFill>
              <a:schemeClr val="bg1">
                <a:lumMod val="65000"/>
              </a:schemeClr>
            </a:solidFill>
          </a:ln>
        </p:spPr>
      </p:pic>
      <p:pic>
        <p:nvPicPr>
          <p:cNvPr id="11" name="Picture 10"/>
          <p:cNvPicPr>
            <a:picLocks noChangeAspect="1"/>
          </p:cNvPicPr>
          <p:nvPr/>
        </p:nvPicPr>
        <p:blipFill rotWithShape="1">
          <a:blip r:embed="rId6"/>
          <a:srcRect l="50074"/>
          <a:stretch/>
        </p:blipFill>
        <p:spPr>
          <a:xfrm>
            <a:off x="406399" y="1646979"/>
            <a:ext cx="5396736" cy="3040168"/>
          </a:xfrm>
          <a:prstGeom prst="rect">
            <a:avLst/>
          </a:prstGeom>
        </p:spPr>
      </p:pic>
      <p:pic>
        <p:nvPicPr>
          <p:cNvPr id="1044" name="Picture 20" descr="Delirium | Health Navigator N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069" y="2236162"/>
            <a:ext cx="625825" cy="625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3095" y="2002795"/>
            <a:ext cx="575799" cy="261610"/>
          </a:xfrm>
          <a:prstGeom prst="rect">
            <a:avLst/>
          </a:prstGeom>
          <a:noFill/>
        </p:spPr>
        <p:txBody>
          <a:bodyPr wrap="none" rtlCol="0">
            <a:spAutoFit/>
          </a:bodyPr>
          <a:lstStyle/>
          <a:p>
            <a:r>
              <a:rPr lang="en-US" sz="1100" dirty="0">
                <a:solidFill>
                  <a:prstClr val="black"/>
                </a:solidFill>
              </a:rPr>
              <a:t>Elderly</a:t>
            </a:r>
          </a:p>
        </p:txBody>
      </p:sp>
      <p:pic>
        <p:nvPicPr>
          <p:cNvPr id="1046" name="Picture 22" descr="Homeless Man Free Stock Photo - Public Domain Pictur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6046"/>
          <a:stretch/>
        </p:blipFill>
        <p:spPr bwMode="auto">
          <a:xfrm>
            <a:off x="984441" y="3534284"/>
            <a:ext cx="625825" cy="62225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67644" y="3320365"/>
            <a:ext cx="453970" cy="261610"/>
          </a:xfrm>
          <a:prstGeom prst="rect">
            <a:avLst/>
          </a:prstGeom>
          <a:noFill/>
        </p:spPr>
        <p:txBody>
          <a:bodyPr wrap="none" rtlCol="0">
            <a:spAutoFit/>
          </a:bodyPr>
          <a:lstStyle/>
          <a:p>
            <a:r>
              <a:rPr lang="en-US" sz="1100" dirty="0">
                <a:solidFill>
                  <a:prstClr val="black"/>
                </a:solidFill>
              </a:rPr>
              <a:t>Poor</a:t>
            </a:r>
          </a:p>
        </p:txBody>
      </p:sp>
      <p:pic>
        <p:nvPicPr>
          <p:cNvPr id="26" name="Picture 4" descr="Mark Zuckerberg&amp;#39;s Answer to a World Divided by Facebook Is More Facebook |  Zuckerberg, Mark zuckerberg, Mark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63" t="1999" r="3640" b="18923"/>
          <a:stretch/>
        </p:blipFill>
        <p:spPr bwMode="auto">
          <a:xfrm>
            <a:off x="3748335" y="3521103"/>
            <a:ext cx="575412" cy="62197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704059" y="3323908"/>
            <a:ext cx="663964" cy="261610"/>
          </a:xfrm>
          <a:prstGeom prst="rect">
            <a:avLst/>
          </a:prstGeom>
          <a:noFill/>
        </p:spPr>
        <p:txBody>
          <a:bodyPr wrap="none" rtlCol="0">
            <a:spAutoFit/>
          </a:bodyPr>
          <a:lstStyle/>
          <a:p>
            <a:r>
              <a:rPr lang="en-US" sz="1100" dirty="0">
                <a:solidFill>
                  <a:prstClr val="black"/>
                </a:solidFill>
              </a:rPr>
              <a:t>Wealthy</a:t>
            </a:r>
          </a:p>
        </p:txBody>
      </p:sp>
      <p:sp>
        <p:nvSpPr>
          <p:cNvPr id="28" name="TextBox 27"/>
          <p:cNvSpPr txBox="1"/>
          <p:nvPr/>
        </p:nvSpPr>
        <p:spPr>
          <a:xfrm>
            <a:off x="3558663" y="1987841"/>
            <a:ext cx="936475" cy="261610"/>
          </a:xfrm>
          <a:prstGeom prst="rect">
            <a:avLst/>
          </a:prstGeom>
          <a:noFill/>
        </p:spPr>
        <p:txBody>
          <a:bodyPr wrap="none" rtlCol="0">
            <a:spAutoFit/>
          </a:bodyPr>
          <a:lstStyle/>
          <a:p>
            <a:r>
              <a:rPr lang="en-US" sz="1100" dirty="0">
                <a:solidFill>
                  <a:prstClr val="black"/>
                </a:solidFill>
              </a:rPr>
              <a:t>Professionals</a:t>
            </a:r>
          </a:p>
        </p:txBody>
      </p:sp>
      <p:pic>
        <p:nvPicPr>
          <p:cNvPr id="29" name="Picture 8" descr="http://www.semclubhouse.com/wp-content/uploads/2009/04/can-oprah-sell-twitter-to-mainstream.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093" t="1478" r="9292" b="30036"/>
          <a:stretch/>
        </p:blipFill>
        <p:spPr bwMode="auto">
          <a:xfrm>
            <a:off x="3740105" y="2236162"/>
            <a:ext cx="573590" cy="619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742693" y="2133600"/>
            <a:ext cx="3819626" cy="2052125"/>
            <a:chOff x="1742693" y="2133600"/>
            <a:chExt cx="3819626" cy="2052125"/>
          </a:xfrm>
        </p:grpSpPr>
        <p:pic>
          <p:nvPicPr>
            <p:cNvPr id="1032" name="Picture 8" descr="Rolex Logo transparent PNG - Stic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5138" y="3534284"/>
              <a:ext cx="1067181" cy="533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4388" y="3372061"/>
              <a:ext cx="813664" cy="813664"/>
            </a:xfrm>
            <a:prstGeom prst="rect">
              <a:avLst/>
            </a:prstGeom>
          </p:spPr>
        </p:pic>
        <p:pic>
          <p:nvPicPr>
            <p:cNvPr id="1042" name="Picture 18" descr="Coca Cola Circle Logo Vector (.AI) Free Downloa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74663" y="2133600"/>
              <a:ext cx="708130" cy="7057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federal and other agencies are #HonoringVets today - VAntage Poin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2693" y="2284047"/>
              <a:ext cx="889705" cy="450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06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175428023.jpg"/>
          <p:cNvPicPr>
            <a:picLocks noChangeAspect="1"/>
          </p:cNvPicPr>
          <p:nvPr/>
        </p:nvPicPr>
        <p:blipFill rotWithShape="1">
          <a:blip r:embed="rId2" cstate="print">
            <a:extLst>
              <a:ext uri="{28A0092B-C50C-407E-A947-70E740481C1C}">
                <a14:useLocalDpi xmlns:a14="http://schemas.microsoft.com/office/drawing/2010/main"/>
              </a:ext>
            </a:extLst>
          </a:blip>
          <a:srcRect l="16901" t="1803" r="50985"/>
          <a:stretch/>
        </p:blipFill>
        <p:spPr>
          <a:xfrm>
            <a:off x="6784616" y="0"/>
            <a:ext cx="2359378" cy="4841823"/>
          </a:xfrm>
          <a:prstGeom prst="rect">
            <a:avLst/>
          </a:prstGeom>
        </p:spPr>
      </p:pic>
      <p:sp>
        <p:nvSpPr>
          <p:cNvPr id="7" name="Rectangle 6"/>
          <p:cNvSpPr/>
          <p:nvPr/>
        </p:nvSpPr>
        <p:spPr>
          <a:xfrm>
            <a:off x="6784616" y="0"/>
            <a:ext cx="1272591" cy="4841823"/>
          </a:xfrm>
          <a:prstGeom prst="rect">
            <a:avLst/>
          </a:prstGeom>
          <a:gradFill>
            <a:gsLst>
              <a:gs pos="24000">
                <a:schemeClr val="bg1"/>
              </a:gs>
              <a:gs pos="76000">
                <a:schemeClr val="bg1">
                  <a:alpha val="0"/>
                </a:schemeClr>
              </a:gs>
            </a:gsLst>
            <a:lin ang="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4538" y="157377"/>
            <a:ext cx="8034727" cy="482464"/>
          </a:xfrm>
        </p:spPr>
        <p:txBody>
          <a:bodyPr>
            <a:noAutofit/>
          </a:bodyPr>
          <a:lstStyle/>
          <a:p>
            <a:r>
              <a:rPr lang="en-US" dirty="0"/>
              <a:t>Patient Relationship Research Overview</a:t>
            </a:r>
          </a:p>
        </p:txBody>
      </p:sp>
      <p:sp>
        <p:nvSpPr>
          <p:cNvPr id="3" name="Content Placeholder 2"/>
          <p:cNvSpPr>
            <a:spLocks noGrp="1"/>
          </p:cNvSpPr>
          <p:nvPr>
            <p:ph idx="1"/>
          </p:nvPr>
        </p:nvSpPr>
        <p:spPr>
          <a:xfrm>
            <a:off x="434716" y="957641"/>
            <a:ext cx="6932950" cy="3402624"/>
          </a:xfrm>
        </p:spPr>
        <p:txBody>
          <a:bodyPr>
            <a:noAutofit/>
          </a:bodyPr>
          <a:lstStyle/>
          <a:p>
            <a:pPr marL="214313" indent="-214313">
              <a:spcAft>
                <a:spcPts val="0"/>
              </a:spcAft>
              <a:buClr>
                <a:srgbClr val="196C57"/>
              </a:buClr>
              <a:buFont typeface="+mj-lt"/>
              <a:buAutoNum type="arabicPeriod"/>
            </a:pPr>
            <a:r>
              <a:rPr lang="en-US" b="1" dirty="0">
                <a:solidFill>
                  <a:srgbClr val="4C4C4C"/>
                </a:solidFill>
              </a:rPr>
              <a:t>Kick-Off Work Session &amp; Project Charter</a:t>
            </a:r>
          </a:p>
          <a:p>
            <a:pPr marL="396875" lvl="1" indent="-174625"/>
            <a:r>
              <a:rPr lang="en-US" sz="1300" dirty="0">
                <a:solidFill>
                  <a:srgbClr val="4C4C4C"/>
                </a:solidFill>
              </a:rPr>
              <a:t>Review the work plan and gain team alignment on the role, stakeholders, scope and desired outcomes for this project.</a:t>
            </a:r>
          </a:p>
          <a:p>
            <a:pPr marL="214313" indent="-214313">
              <a:spcAft>
                <a:spcPts val="0"/>
              </a:spcAft>
              <a:buClr>
                <a:srgbClr val="196C57"/>
              </a:buClr>
              <a:buFont typeface="+mj-lt"/>
              <a:buAutoNum type="arabicPeriod"/>
            </a:pPr>
            <a:r>
              <a:rPr lang="en-US" b="1" dirty="0">
                <a:solidFill>
                  <a:srgbClr val="4C4C4C"/>
                </a:solidFill>
              </a:rPr>
              <a:t>Discovery Interviews &amp; Insights Review </a:t>
            </a:r>
          </a:p>
          <a:p>
            <a:pPr marL="396875" lvl="1" indent="-174625"/>
            <a:r>
              <a:rPr lang="en-US" sz="1300" dirty="0">
                <a:solidFill>
                  <a:srgbClr val="4C4C4C"/>
                </a:solidFill>
              </a:rPr>
              <a:t>Interviews with key stakeholders and review of existing insights to understand current patient experience hypotheses, touchpoints and feedback processes. </a:t>
            </a:r>
          </a:p>
          <a:p>
            <a:pPr marL="214313" indent="-214313">
              <a:spcAft>
                <a:spcPts val="0"/>
              </a:spcAft>
              <a:buClr>
                <a:srgbClr val="196C57"/>
              </a:buClr>
              <a:buFont typeface="+mj-lt"/>
              <a:buAutoNum type="arabicPeriod"/>
            </a:pPr>
            <a:r>
              <a:rPr lang="en-US" b="1" dirty="0">
                <a:solidFill>
                  <a:srgbClr val="4C4C4C"/>
                </a:solidFill>
              </a:rPr>
              <a:t>Patient Segmentation &amp; Relationship Impact Research </a:t>
            </a:r>
          </a:p>
          <a:p>
            <a:pPr marL="396875" lvl="1" indent="-174625"/>
            <a:r>
              <a:rPr lang="en-US" sz="1300" dirty="0">
                <a:solidFill>
                  <a:srgbClr val="4C4C4C"/>
                </a:solidFill>
              </a:rPr>
              <a:t>HUMAN Brand experience assessment and segmentation with at least 2,500 patients to identify distinct groups with differing priorities, perceptions and loyalty to Orlando Health.   </a:t>
            </a:r>
          </a:p>
          <a:p>
            <a:pPr marL="214313" indent="-214313">
              <a:spcAft>
                <a:spcPts val="0"/>
              </a:spcAft>
              <a:buClr>
                <a:srgbClr val="196C57"/>
              </a:buClr>
              <a:buFont typeface="+mj-lt"/>
              <a:buAutoNum type="arabicPeriod"/>
            </a:pPr>
            <a:r>
              <a:rPr lang="en-US" b="1" dirty="0">
                <a:solidFill>
                  <a:srgbClr val="4C4C4C"/>
                </a:solidFill>
              </a:rPr>
              <a:t>Summary of Patient Segmentation &amp; Relationship Impact Findings </a:t>
            </a:r>
          </a:p>
          <a:p>
            <a:pPr marL="396875" lvl="1" indent="-174625"/>
            <a:r>
              <a:rPr lang="en-US" sz="1300" dirty="0">
                <a:solidFill>
                  <a:srgbClr val="4C4C4C"/>
                </a:solidFill>
              </a:rPr>
              <a:t>A comprehensive report of patient segmentation profiles and experience attributes that most strongly impact relationships with Orlando Health.</a:t>
            </a:r>
          </a:p>
          <a:p>
            <a:pPr marL="214313" lvl="1" indent="0">
              <a:buNone/>
            </a:pPr>
            <a:endParaRPr lang="en-US" sz="1600" dirty="0"/>
          </a:p>
        </p:txBody>
      </p:sp>
    </p:spTree>
    <p:extLst>
      <p:ext uri="{BB962C8B-B14F-4D97-AF65-F5344CB8AC3E}">
        <p14:creationId xmlns:p14="http://schemas.microsoft.com/office/powerpoint/2010/main" val="417003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7" y="161200"/>
            <a:ext cx="7427626" cy="428625"/>
          </a:xfrm>
        </p:spPr>
        <p:txBody>
          <a:bodyPr>
            <a:noAutofit/>
          </a:bodyPr>
          <a:lstStyle/>
          <a:p>
            <a:r>
              <a:rPr lang="en-US" dirty="0"/>
              <a:t>Patient Relationship Research Methodology</a:t>
            </a:r>
          </a:p>
        </p:txBody>
      </p:sp>
      <p:sp>
        <p:nvSpPr>
          <p:cNvPr id="4" name="Round Same Side Corner Rectangle 3"/>
          <p:cNvSpPr/>
          <p:nvPr/>
        </p:nvSpPr>
        <p:spPr>
          <a:xfrm>
            <a:off x="5713598" y="1939466"/>
            <a:ext cx="1744715" cy="2258185"/>
          </a:xfrm>
          <a:prstGeom prst="round2SameRect">
            <a:avLst>
              <a:gd name="adj1" fmla="val 8579"/>
              <a:gd name="adj2" fmla="val 0"/>
            </a:avLst>
          </a:prstGeom>
          <a:gradFill flip="none" rotWithShape="1">
            <a:gsLst>
              <a:gs pos="0">
                <a:srgbClr val="01256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p>
        </p:txBody>
      </p:sp>
      <p:sp>
        <p:nvSpPr>
          <p:cNvPr id="5" name="TextBox 4"/>
          <p:cNvSpPr txBox="1"/>
          <p:nvPr/>
        </p:nvSpPr>
        <p:spPr>
          <a:xfrm>
            <a:off x="5727829" y="2009472"/>
            <a:ext cx="1775731" cy="507831"/>
          </a:xfrm>
          <a:prstGeom prst="rect">
            <a:avLst/>
          </a:prstGeom>
          <a:noFill/>
        </p:spPr>
        <p:txBody>
          <a:bodyPr wrap="square" rtlCol="0">
            <a:spAutoFit/>
          </a:bodyPr>
          <a:lstStyle/>
          <a:p>
            <a:pPr algn="ctr"/>
            <a:r>
              <a:rPr lang="en-US" sz="1350" b="1" dirty="0">
                <a:solidFill>
                  <a:schemeClr val="bg1"/>
                </a:solidFill>
              </a:rPr>
              <a:t>Orlando Health Perceptions &amp; Loyalty</a:t>
            </a:r>
          </a:p>
        </p:txBody>
      </p:sp>
      <p:sp>
        <p:nvSpPr>
          <p:cNvPr id="6" name="Round Same Side Corner Rectangle 5"/>
          <p:cNvSpPr/>
          <p:nvPr/>
        </p:nvSpPr>
        <p:spPr>
          <a:xfrm>
            <a:off x="3558210" y="1958241"/>
            <a:ext cx="1746026" cy="2258185"/>
          </a:xfrm>
          <a:prstGeom prst="round2SameRect">
            <a:avLst>
              <a:gd name="adj1" fmla="val 8579"/>
              <a:gd name="adj2" fmla="val 0"/>
            </a:avLst>
          </a:prstGeom>
          <a:gradFill flip="none" rotWithShape="1">
            <a:gsLst>
              <a:gs pos="0">
                <a:srgbClr val="01256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p>
        </p:txBody>
      </p:sp>
      <p:sp>
        <p:nvSpPr>
          <p:cNvPr id="7" name="TextBox 6"/>
          <p:cNvSpPr txBox="1"/>
          <p:nvPr/>
        </p:nvSpPr>
        <p:spPr>
          <a:xfrm>
            <a:off x="3598122" y="2016871"/>
            <a:ext cx="1696418" cy="507831"/>
          </a:xfrm>
          <a:prstGeom prst="rect">
            <a:avLst/>
          </a:prstGeom>
          <a:noFill/>
        </p:spPr>
        <p:txBody>
          <a:bodyPr wrap="square" rtlCol="0">
            <a:spAutoFit/>
          </a:bodyPr>
          <a:lstStyle/>
          <a:p>
            <a:pPr algn="ctr"/>
            <a:r>
              <a:rPr lang="en-US" sz="1350" b="1" dirty="0">
                <a:solidFill>
                  <a:schemeClr val="bg1"/>
                </a:solidFill>
              </a:rPr>
              <a:t>Health-Related Attitudes &amp; Priorities</a:t>
            </a:r>
          </a:p>
        </p:txBody>
      </p:sp>
      <p:sp>
        <p:nvSpPr>
          <p:cNvPr id="8" name="Round Same Side Corner Rectangle 7"/>
          <p:cNvSpPr/>
          <p:nvPr/>
        </p:nvSpPr>
        <p:spPr>
          <a:xfrm>
            <a:off x="1377780" y="1978801"/>
            <a:ext cx="1748709" cy="2459350"/>
          </a:xfrm>
          <a:prstGeom prst="round2SameRect">
            <a:avLst>
              <a:gd name="adj1" fmla="val 8579"/>
              <a:gd name="adj2" fmla="val 0"/>
            </a:avLst>
          </a:prstGeom>
          <a:gradFill flip="none" rotWithShape="1">
            <a:gsLst>
              <a:gs pos="0">
                <a:srgbClr val="01256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p>
        </p:txBody>
      </p:sp>
      <p:sp>
        <p:nvSpPr>
          <p:cNvPr id="9" name="Rectangle 4"/>
          <p:cNvSpPr>
            <a:spLocks noGrp="1"/>
          </p:cNvSpPr>
          <p:nvPr>
            <p:ph idx="1"/>
          </p:nvPr>
        </p:nvSpPr>
        <p:spPr>
          <a:xfrm>
            <a:off x="359764" y="720469"/>
            <a:ext cx="8454452" cy="1145317"/>
          </a:xfrm>
        </p:spPr>
        <p:txBody>
          <a:bodyPr>
            <a:noAutofit/>
          </a:bodyPr>
          <a:lstStyle/>
          <a:p>
            <a:pPr marL="171450" indent="-171450">
              <a:spcAft>
                <a:spcPts val="225"/>
              </a:spcAft>
            </a:pPr>
            <a:r>
              <a:rPr lang="en-US" dirty="0">
                <a:solidFill>
                  <a:srgbClr val="4C4C4C"/>
                </a:solidFill>
              </a:rPr>
              <a:t>Experience and relationship feedback was captured online from 3,086 recent Orlando Health patients between June 10 – July 15, 2019, using email invitations and a prize drawing incentive. </a:t>
            </a:r>
          </a:p>
          <a:p>
            <a:pPr marL="171450" lvl="1" indent="-171450">
              <a:spcAft>
                <a:spcPts val="225"/>
              </a:spcAft>
              <a:buFont typeface="Arial" panose="020B0604020202020204" pitchFamily="34" charset="0"/>
              <a:buChar char="•"/>
            </a:pPr>
            <a:r>
              <a:rPr lang="en-US" sz="1600" dirty="0">
                <a:solidFill>
                  <a:srgbClr val="4C4C4C"/>
                </a:solidFill>
              </a:rPr>
              <a:t>This feedback was combined with payment and visit data for each patient to enable an in-depth impact analysis of their attitudes, priorities, perceptions and relationships with Orlando Health.   </a:t>
            </a:r>
          </a:p>
        </p:txBody>
      </p:sp>
      <p:sp>
        <p:nvSpPr>
          <p:cNvPr id="48" name="TextBox 47"/>
          <p:cNvSpPr txBox="1"/>
          <p:nvPr/>
        </p:nvSpPr>
        <p:spPr>
          <a:xfrm>
            <a:off x="1408747" y="2037431"/>
            <a:ext cx="1696418" cy="507831"/>
          </a:xfrm>
          <a:prstGeom prst="rect">
            <a:avLst/>
          </a:prstGeom>
          <a:noFill/>
        </p:spPr>
        <p:txBody>
          <a:bodyPr wrap="square" rtlCol="0">
            <a:spAutoFit/>
          </a:bodyPr>
          <a:lstStyle/>
          <a:p>
            <a:pPr algn="ctr"/>
            <a:r>
              <a:rPr lang="en-US" sz="1350" b="1" dirty="0">
                <a:solidFill>
                  <a:schemeClr val="bg1"/>
                </a:solidFill>
              </a:rPr>
              <a:t>Patient Profile, Payments &amp; Visits</a:t>
            </a:r>
          </a:p>
        </p:txBody>
      </p:sp>
      <p:grpSp>
        <p:nvGrpSpPr>
          <p:cNvPr id="89" name="Group 88"/>
          <p:cNvGrpSpPr/>
          <p:nvPr/>
        </p:nvGrpSpPr>
        <p:grpSpPr>
          <a:xfrm>
            <a:off x="1070594" y="2596362"/>
            <a:ext cx="2457450" cy="2412605"/>
            <a:chOff x="228600" y="3276600"/>
            <a:chExt cx="3276600" cy="3216807"/>
          </a:xfrm>
        </p:grpSpPr>
        <p:grpSp>
          <p:nvGrpSpPr>
            <p:cNvPr id="90" name="Group 89"/>
            <p:cNvGrpSpPr/>
            <p:nvPr/>
          </p:nvGrpSpPr>
          <p:grpSpPr>
            <a:xfrm>
              <a:off x="1066800" y="3276600"/>
              <a:ext cx="1439474" cy="1584424"/>
              <a:chOff x="419343" y="1994235"/>
              <a:chExt cx="1676400" cy="1845207"/>
            </a:xfrm>
          </p:grpSpPr>
          <p:sp>
            <p:nvSpPr>
              <p:cNvPr id="100" name="Oval 99"/>
              <p:cNvSpPr/>
              <p:nvPr/>
            </p:nvSpPr>
            <p:spPr>
              <a:xfrm>
                <a:off x="495543"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419343" y="1994235"/>
                <a:ext cx="1676400" cy="1676399"/>
              </a:xfrm>
              <a:prstGeom prst="ellipse">
                <a:avLst/>
              </a:prstGeom>
              <a:gradFill flip="none" rotWithShape="1">
                <a:gsLst>
                  <a:gs pos="31000">
                    <a:srgbClr val="4BACC6"/>
                  </a:gs>
                  <a:gs pos="97000">
                    <a:srgbClr val="4BACC6">
                      <a:lumMod val="20000"/>
                      <a:lumOff val="80000"/>
                    </a:srgbClr>
                  </a:gs>
                  <a:gs pos="79000">
                    <a:srgbClr val="4BACC6">
                      <a:lumMod val="40000"/>
                      <a:lumOff val="60000"/>
                    </a:srgb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sp>
          <p:nvSpPr>
            <p:cNvPr id="91" name="Rectangle 90"/>
            <p:cNvSpPr/>
            <p:nvPr/>
          </p:nvSpPr>
          <p:spPr>
            <a:xfrm>
              <a:off x="1122692" y="3526353"/>
              <a:ext cx="1372651" cy="898708"/>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4C4C4C"/>
                  </a:solidFill>
                  <a:effectLst/>
                  <a:uLnTx/>
                  <a:uFillTx/>
                  <a:latin typeface="Arial Narrow"/>
                  <a:ea typeface="Arial"/>
                  <a:cs typeface="Arial Narrow"/>
                </a:rPr>
                <a:t>Patient type, treatment facility and </a:t>
              </a:r>
              <a:r>
                <a:rPr kumimoji="0" lang="en-US" sz="1050" b="1" i="0" u="none" strike="noStrike" kern="0" cap="none" spc="0" normalizeH="0" baseline="0" noProof="0" dirty="0" err="1">
                  <a:ln>
                    <a:noFill/>
                  </a:ln>
                  <a:solidFill>
                    <a:srgbClr val="4C4C4C"/>
                  </a:solidFill>
                  <a:effectLst/>
                  <a:uLnTx/>
                  <a:uFillTx/>
                  <a:latin typeface="Arial Narrow"/>
                  <a:ea typeface="Arial"/>
                  <a:cs typeface="Arial Narrow"/>
                </a:rPr>
                <a:t>MedRec</a:t>
              </a:r>
              <a:r>
                <a:rPr kumimoji="0" lang="en-US" sz="1050" b="1" i="0" u="none" strike="noStrike" kern="0" cap="none" spc="0" normalizeH="0" baseline="0" noProof="0" dirty="0">
                  <a:ln>
                    <a:noFill/>
                  </a:ln>
                  <a:solidFill>
                    <a:srgbClr val="4C4C4C"/>
                  </a:solidFill>
                  <a:effectLst/>
                  <a:uLnTx/>
                  <a:uFillTx/>
                  <a:latin typeface="Arial Narrow"/>
                  <a:ea typeface="Arial"/>
                  <a:cs typeface="Arial Narrow"/>
                </a:rPr>
                <a:t> #  </a:t>
              </a:r>
            </a:p>
          </p:txBody>
        </p:sp>
        <p:grpSp>
          <p:nvGrpSpPr>
            <p:cNvPr id="92" name="Group 91"/>
            <p:cNvGrpSpPr/>
            <p:nvPr/>
          </p:nvGrpSpPr>
          <p:grpSpPr>
            <a:xfrm>
              <a:off x="228600" y="4553814"/>
              <a:ext cx="1566454" cy="1724190"/>
              <a:chOff x="2438400" y="1994235"/>
              <a:chExt cx="1676400" cy="1845207"/>
            </a:xfrm>
          </p:grpSpPr>
          <p:sp>
            <p:nvSpPr>
              <p:cNvPr id="98" name="Oval 97"/>
              <p:cNvSpPr/>
              <p:nvPr/>
            </p:nvSpPr>
            <p:spPr>
              <a:xfrm>
                <a:off x="25146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99" name="Oval 98"/>
              <p:cNvSpPr/>
              <p:nvPr/>
            </p:nvSpPr>
            <p:spPr>
              <a:xfrm>
                <a:off x="2438400" y="1994235"/>
                <a:ext cx="1676400" cy="1676400"/>
              </a:xfrm>
              <a:prstGeom prst="ellipse">
                <a:avLst/>
              </a:prstGeom>
              <a:gradFill flip="none" rotWithShape="1">
                <a:gsLst>
                  <a:gs pos="31000">
                    <a:srgbClr val="8064A2"/>
                  </a:gs>
                  <a:gs pos="97000">
                    <a:srgbClr val="8064A2">
                      <a:lumMod val="20000"/>
                      <a:lumOff val="80000"/>
                    </a:srgbClr>
                  </a:gs>
                  <a:gs pos="79000">
                    <a:srgbClr val="8064A2">
                      <a:lumMod val="40000"/>
                      <a:lumOff val="60000"/>
                    </a:srgb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3" name="Group 92"/>
            <p:cNvGrpSpPr/>
            <p:nvPr/>
          </p:nvGrpSpPr>
          <p:grpSpPr>
            <a:xfrm>
              <a:off x="1828800" y="4648200"/>
              <a:ext cx="1676400" cy="1845207"/>
              <a:chOff x="6858000" y="1994235"/>
              <a:chExt cx="1676400" cy="1845207"/>
            </a:xfrm>
          </p:grpSpPr>
          <p:sp>
            <p:nvSpPr>
              <p:cNvPr id="96" name="Oval 95"/>
              <p:cNvSpPr/>
              <p:nvPr/>
            </p:nvSpPr>
            <p:spPr>
              <a:xfrm>
                <a:off x="69342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6858000" y="1994235"/>
                <a:ext cx="1676400" cy="1676400"/>
              </a:xfrm>
              <a:prstGeom prst="ellipse">
                <a:avLst/>
              </a:prstGeom>
              <a:gradFill flip="none" rotWithShape="1">
                <a:gsLst>
                  <a:gs pos="31000">
                    <a:srgbClr val="9BBB59">
                      <a:lumMod val="50000"/>
                    </a:srgbClr>
                  </a:gs>
                  <a:gs pos="97000">
                    <a:srgbClr val="9BBB59">
                      <a:lumMod val="60000"/>
                      <a:lumOff val="40000"/>
                    </a:srgbClr>
                  </a:gs>
                  <a:gs pos="79000">
                    <a:srgbClr val="9BBB59"/>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sp>
          <p:nvSpPr>
            <p:cNvPr id="94" name="Rectangle 93"/>
            <p:cNvSpPr/>
            <p:nvPr/>
          </p:nvSpPr>
          <p:spPr>
            <a:xfrm>
              <a:off x="1914905" y="4795908"/>
              <a:ext cx="1539720" cy="1286507"/>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FFFFFF"/>
                  </a:solidFill>
                  <a:effectLst/>
                  <a:uLnTx/>
                  <a:uFillTx/>
                  <a:latin typeface="Arial Narrow"/>
                  <a:ea typeface="Arial"/>
                  <a:cs typeface="Arial Narrow"/>
                </a:rPr>
                <a:t>Patient</a:t>
              </a:r>
              <a:br>
                <a:rPr kumimoji="0" lang="en-US" sz="1050" b="1" i="0" u="none" strike="noStrike" kern="0" cap="none" spc="0" normalizeH="0" baseline="0" noProof="0" dirty="0">
                  <a:ln>
                    <a:noFill/>
                  </a:ln>
                  <a:solidFill>
                    <a:srgbClr val="FFFFFF"/>
                  </a:solidFill>
                  <a:effectLst/>
                  <a:uLnTx/>
                  <a:uFillTx/>
                  <a:latin typeface="Arial Narrow"/>
                  <a:ea typeface="Arial"/>
                  <a:cs typeface="Arial Narrow"/>
                </a:rPr>
              </a:br>
              <a:r>
                <a:rPr kumimoji="0" lang="en-US" sz="1050" b="1" i="0" u="none" strike="noStrike" kern="0" cap="none" spc="0" normalizeH="0" baseline="0" noProof="0" dirty="0">
                  <a:ln>
                    <a:noFill/>
                  </a:ln>
                  <a:solidFill>
                    <a:srgbClr val="FFFFFF"/>
                  </a:solidFill>
                  <a:effectLst/>
                  <a:uLnTx/>
                  <a:uFillTx/>
                  <a:latin typeface="Arial Narrow"/>
                  <a:ea typeface="Arial"/>
                  <a:cs typeface="Arial Narrow"/>
                </a:rPr>
                <a:t>age, gender, education, income, marital status and family size </a:t>
              </a:r>
            </a:p>
          </p:txBody>
        </p:sp>
        <p:sp>
          <p:nvSpPr>
            <p:cNvPr id="95" name="Rectangle 94"/>
            <p:cNvSpPr/>
            <p:nvPr/>
          </p:nvSpPr>
          <p:spPr>
            <a:xfrm>
              <a:off x="325501" y="4779389"/>
              <a:ext cx="1372651" cy="1092607"/>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FFFFFF"/>
                  </a:solidFill>
                  <a:effectLst/>
                  <a:uLnTx/>
                  <a:uFillTx/>
                  <a:latin typeface="Arial Narrow"/>
                  <a:ea typeface="Arial"/>
                  <a:cs typeface="Arial Narrow"/>
                </a:rPr>
                <a:t>Payments and visits to Orlando Health over past 10 years*</a:t>
              </a:r>
            </a:p>
          </p:txBody>
        </p:sp>
      </p:grpSp>
      <p:grpSp>
        <p:nvGrpSpPr>
          <p:cNvPr id="102" name="Group 101"/>
          <p:cNvGrpSpPr/>
          <p:nvPr/>
        </p:nvGrpSpPr>
        <p:grpSpPr>
          <a:xfrm>
            <a:off x="3259860" y="2573889"/>
            <a:ext cx="2341256" cy="2317397"/>
            <a:chOff x="3048000" y="2971800"/>
            <a:chExt cx="3121675" cy="3089863"/>
          </a:xfrm>
        </p:grpSpPr>
        <p:grpSp>
          <p:nvGrpSpPr>
            <p:cNvPr id="103" name="Group 102"/>
            <p:cNvGrpSpPr/>
            <p:nvPr/>
          </p:nvGrpSpPr>
          <p:grpSpPr>
            <a:xfrm>
              <a:off x="3725074" y="4391169"/>
              <a:ext cx="1517672" cy="1670494"/>
              <a:chOff x="4419600" y="1994235"/>
              <a:chExt cx="1676400" cy="1845207"/>
            </a:xfrm>
          </p:grpSpPr>
          <p:sp>
            <p:nvSpPr>
              <p:cNvPr id="113" name="Oval 112"/>
              <p:cNvSpPr/>
              <p:nvPr/>
            </p:nvSpPr>
            <p:spPr>
              <a:xfrm>
                <a:off x="44958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4419600" y="1994235"/>
                <a:ext cx="1676400" cy="1676400"/>
              </a:xfrm>
              <a:prstGeom prst="ellipse">
                <a:avLst/>
              </a:prstGeom>
              <a:gradFill flip="none" rotWithShape="1">
                <a:gsLst>
                  <a:gs pos="31000">
                    <a:srgbClr val="F79646"/>
                  </a:gs>
                  <a:gs pos="97000">
                    <a:srgbClr val="F79646">
                      <a:lumMod val="20000"/>
                      <a:lumOff val="80000"/>
                    </a:srgbClr>
                  </a:gs>
                  <a:gs pos="79000">
                    <a:srgbClr val="F79646">
                      <a:lumMod val="40000"/>
                      <a:lumOff val="60000"/>
                    </a:srgb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4" name="Group 103"/>
            <p:cNvGrpSpPr/>
            <p:nvPr/>
          </p:nvGrpSpPr>
          <p:grpSpPr>
            <a:xfrm>
              <a:off x="4652003" y="3133350"/>
              <a:ext cx="1517672" cy="1670494"/>
              <a:chOff x="4419600" y="1994235"/>
              <a:chExt cx="1676400" cy="1845207"/>
            </a:xfrm>
          </p:grpSpPr>
          <p:sp>
            <p:nvSpPr>
              <p:cNvPr id="111" name="Oval 110"/>
              <p:cNvSpPr/>
              <p:nvPr/>
            </p:nvSpPr>
            <p:spPr>
              <a:xfrm>
                <a:off x="44958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4419600" y="1994235"/>
                <a:ext cx="1676400" cy="1676400"/>
              </a:xfrm>
              <a:prstGeom prst="ellipse">
                <a:avLst/>
              </a:prstGeom>
              <a:gradFill flip="none" rotWithShape="1">
                <a:gsLst>
                  <a:gs pos="31000">
                    <a:srgbClr val="EEECE1"/>
                  </a:gs>
                  <a:gs pos="97000">
                    <a:sysClr val="window" lastClr="FFFFFF">
                      <a:lumMod val="95000"/>
                    </a:sysClr>
                  </a:gs>
                  <a:gs pos="79000">
                    <a:sysClr val="window" lastClr="FFFFFF">
                      <a:lumMod val="85000"/>
                    </a:sys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5" name="Group 104"/>
            <p:cNvGrpSpPr/>
            <p:nvPr/>
          </p:nvGrpSpPr>
          <p:grpSpPr>
            <a:xfrm>
              <a:off x="3048000" y="2971800"/>
              <a:ext cx="1496454" cy="1647140"/>
              <a:chOff x="419343" y="1994235"/>
              <a:chExt cx="1676400" cy="1845207"/>
            </a:xfrm>
          </p:grpSpPr>
          <p:sp>
            <p:nvSpPr>
              <p:cNvPr id="109" name="Oval 108"/>
              <p:cNvSpPr/>
              <p:nvPr/>
            </p:nvSpPr>
            <p:spPr>
              <a:xfrm>
                <a:off x="495543"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419343" y="1994235"/>
                <a:ext cx="1676400" cy="1676400"/>
              </a:xfrm>
              <a:prstGeom prst="ellipse">
                <a:avLst/>
              </a:prstGeom>
              <a:gradFill flip="none" rotWithShape="1">
                <a:gsLst>
                  <a:gs pos="31000">
                    <a:srgbClr val="FFC000"/>
                  </a:gs>
                  <a:gs pos="97000">
                    <a:srgbClr val="FFF6CA"/>
                  </a:gs>
                  <a:gs pos="79000">
                    <a:srgbClr val="FFE993"/>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sp>
          <p:nvSpPr>
            <p:cNvPr id="106" name="Rectangle 105"/>
            <p:cNvSpPr/>
            <p:nvPr/>
          </p:nvSpPr>
          <p:spPr>
            <a:xfrm>
              <a:off x="3111567" y="3462569"/>
              <a:ext cx="1372649" cy="510909"/>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4C4C4C"/>
                  </a:solidFill>
                  <a:effectLst/>
                  <a:uLnTx/>
                  <a:uFillTx/>
                  <a:latin typeface="Arial Narrow"/>
                  <a:ea typeface="Arial"/>
                  <a:cs typeface="Arial Narrow"/>
                </a:rPr>
                <a:t>Health-related attitudes</a:t>
              </a:r>
            </a:p>
          </p:txBody>
        </p:sp>
        <p:sp>
          <p:nvSpPr>
            <p:cNvPr id="107" name="Rectangle 106"/>
            <p:cNvSpPr/>
            <p:nvPr/>
          </p:nvSpPr>
          <p:spPr>
            <a:xfrm>
              <a:off x="4722580" y="3529504"/>
              <a:ext cx="1372649" cy="704808"/>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4C4C4C"/>
                  </a:solidFill>
                  <a:effectLst/>
                  <a:uLnTx/>
                  <a:uFillTx/>
                  <a:latin typeface="Arial Narrow"/>
                  <a:ea typeface="Arial"/>
                  <a:cs typeface="Arial Narrow"/>
                </a:rPr>
                <a:t>Healthcare provider priorities</a:t>
              </a:r>
            </a:p>
          </p:txBody>
        </p:sp>
        <p:sp>
          <p:nvSpPr>
            <p:cNvPr id="108" name="Rectangle 107"/>
            <p:cNvSpPr/>
            <p:nvPr/>
          </p:nvSpPr>
          <p:spPr>
            <a:xfrm>
              <a:off x="3801111" y="4616862"/>
              <a:ext cx="1372649" cy="1092607"/>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4C4C4C"/>
                  </a:solidFill>
                  <a:effectLst/>
                  <a:uLnTx/>
                  <a:uFillTx/>
                  <a:latin typeface="Arial Narrow"/>
                  <a:ea typeface="Arial"/>
                  <a:cs typeface="Arial Narrow"/>
                </a:rPr>
                <a:t>Visit types that most impact healthcare provider perceptions </a:t>
              </a:r>
            </a:p>
          </p:txBody>
        </p:sp>
      </p:grpSp>
      <p:grpSp>
        <p:nvGrpSpPr>
          <p:cNvPr id="115" name="Group 114"/>
          <p:cNvGrpSpPr/>
          <p:nvPr/>
        </p:nvGrpSpPr>
        <p:grpSpPr>
          <a:xfrm>
            <a:off x="5455070" y="2574174"/>
            <a:ext cx="2181899" cy="2381968"/>
            <a:chOff x="6089199" y="3432232"/>
            <a:chExt cx="2909198" cy="3175957"/>
          </a:xfrm>
        </p:grpSpPr>
        <p:grpSp>
          <p:nvGrpSpPr>
            <p:cNvPr id="116" name="Group 115"/>
            <p:cNvGrpSpPr/>
            <p:nvPr/>
          </p:nvGrpSpPr>
          <p:grpSpPr>
            <a:xfrm>
              <a:off x="6774814" y="3432232"/>
              <a:ext cx="1524000" cy="1677460"/>
              <a:chOff x="2438400" y="1994235"/>
              <a:chExt cx="1676400" cy="1845207"/>
            </a:xfrm>
          </p:grpSpPr>
          <p:sp>
            <p:nvSpPr>
              <p:cNvPr id="126" name="Oval 125"/>
              <p:cNvSpPr/>
              <p:nvPr/>
            </p:nvSpPr>
            <p:spPr>
              <a:xfrm>
                <a:off x="25146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27" name="Oval 126"/>
              <p:cNvSpPr/>
              <p:nvPr/>
            </p:nvSpPr>
            <p:spPr>
              <a:xfrm>
                <a:off x="2438400" y="1994235"/>
                <a:ext cx="1676400" cy="1676400"/>
              </a:xfrm>
              <a:prstGeom prst="ellipse">
                <a:avLst/>
              </a:prstGeom>
              <a:gradFill flip="none" rotWithShape="1">
                <a:gsLst>
                  <a:gs pos="31000">
                    <a:srgbClr val="C0504D"/>
                  </a:gs>
                  <a:gs pos="97000">
                    <a:srgbClr val="C0504D">
                      <a:lumMod val="20000"/>
                      <a:lumOff val="80000"/>
                    </a:srgbClr>
                  </a:gs>
                  <a:gs pos="79000">
                    <a:srgbClr val="C0504D">
                      <a:lumMod val="40000"/>
                      <a:lumOff val="60000"/>
                    </a:srgb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7" name="Group 116"/>
            <p:cNvGrpSpPr/>
            <p:nvPr/>
          </p:nvGrpSpPr>
          <p:grpSpPr>
            <a:xfrm>
              <a:off x="7629478" y="4810872"/>
              <a:ext cx="1368606" cy="1506418"/>
              <a:chOff x="2438400" y="1994235"/>
              <a:chExt cx="1676400" cy="1845207"/>
            </a:xfrm>
          </p:grpSpPr>
          <p:sp>
            <p:nvSpPr>
              <p:cNvPr id="124" name="Oval 123"/>
              <p:cNvSpPr/>
              <p:nvPr/>
            </p:nvSpPr>
            <p:spPr>
              <a:xfrm>
                <a:off x="25146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2438400" y="1994235"/>
                <a:ext cx="1676400" cy="1676400"/>
              </a:xfrm>
              <a:prstGeom prst="ellipse">
                <a:avLst/>
              </a:prstGeom>
              <a:gradFill flip="none" rotWithShape="1">
                <a:gsLst>
                  <a:gs pos="31000">
                    <a:sysClr val="windowText" lastClr="000000">
                      <a:lumMod val="85000"/>
                      <a:lumOff val="15000"/>
                    </a:sysClr>
                  </a:gs>
                  <a:gs pos="97000">
                    <a:sysClr val="window" lastClr="FFFFFF">
                      <a:lumMod val="50000"/>
                    </a:sysClr>
                  </a:gs>
                  <a:gs pos="79000">
                    <a:sysClr val="windowText" lastClr="000000">
                      <a:lumMod val="65000"/>
                      <a:lumOff val="35000"/>
                    </a:sys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8" name="Group 117"/>
            <p:cNvGrpSpPr/>
            <p:nvPr/>
          </p:nvGrpSpPr>
          <p:grpSpPr>
            <a:xfrm>
              <a:off x="6089199" y="4937695"/>
              <a:ext cx="1517672" cy="1670494"/>
              <a:chOff x="4419600" y="1994235"/>
              <a:chExt cx="1676400" cy="1845207"/>
            </a:xfrm>
          </p:grpSpPr>
          <p:sp>
            <p:nvSpPr>
              <p:cNvPr id="122" name="Oval 121"/>
              <p:cNvSpPr/>
              <p:nvPr/>
            </p:nvSpPr>
            <p:spPr>
              <a:xfrm>
                <a:off x="4495800" y="3298974"/>
                <a:ext cx="1524000" cy="540468"/>
              </a:xfrm>
              <a:prstGeom prst="ellipse">
                <a:avLst/>
              </a:prstGeom>
              <a:gradFill flip="none" rotWithShape="1">
                <a:gsLst>
                  <a:gs pos="24000">
                    <a:sysClr val="window" lastClr="FFFFFF">
                      <a:lumMod val="50000"/>
                    </a:sysClr>
                  </a:gs>
                  <a:gs pos="84000">
                    <a:srgbClr val="FFFFFF">
                      <a:alpha val="0"/>
                    </a:srgbClr>
                  </a:gs>
                </a:gsLst>
                <a:path path="shap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123" name="Oval 122"/>
              <p:cNvSpPr/>
              <p:nvPr/>
            </p:nvSpPr>
            <p:spPr>
              <a:xfrm>
                <a:off x="4419600" y="1994235"/>
                <a:ext cx="1676400" cy="1676400"/>
              </a:xfrm>
              <a:prstGeom prst="ellipse">
                <a:avLst/>
              </a:prstGeom>
              <a:gradFill flip="none" rotWithShape="1">
                <a:gsLst>
                  <a:gs pos="31000">
                    <a:srgbClr val="4F81BD">
                      <a:lumMod val="75000"/>
                    </a:srgbClr>
                  </a:gs>
                  <a:gs pos="97000">
                    <a:srgbClr val="4F81BD">
                      <a:lumMod val="20000"/>
                      <a:lumOff val="80000"/>
                    </a:srgbClr>
                  </a:gs>
                  <a:gs pos="79000">
                    <a:srgbClr val="4F81BD">
                      <a:lumMod val="60000"/>
                      <a:lumOff val="40000"/>
                    </a:srgbClr>
                  </a:gs>
                </a:gsLst>
                <a:path path="circle">
                  <a:fillToRect t="100000" r="100000"/>
                </a:path>
                <a:tileRect l="-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sp>
          <p:nvSpPr>
            <p:cNvPr id="119" name="Rectangle 118"/>
            <p:cNvSpPr/>
            <p:nvPr/>
          </p:nvSpPr>
          <p:spPr>
            <a:xfrm>
              <a:off x="6814860" y="3827203"/>
              <a:ext cx="1475117" cy="704808"/>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prstClr val="white"/>
                  </a:solidFill>
                  <a:effectLst/>
                  <a:uLnTx/>
                  <a:uFillTx/>
                  <a:latin typeface="Arial Narrow"/>
                  <a:ea typeface="Arial"/>
                  <a:cs typeface="Arial Narrow"/>
                </a:rPr>
                <a:t>Emotions associated with Orlando Health</a:t>
              </a:r>
            </a:p>
          </p:txBody>
        </p:sp>
        <p:sp>
          <p:nvSpPr>
            <p:cNvPr id="120" name="Rectangle 119"/>
            <p:cNvSpPr/>
            <p:nvPr/>
          </p:nvSpPr>
          <p:spPr>
            <a:xfrm>
              <a:off x="7625746" y="5029384"/>
              <a:ext cx="1372651" cy="898708"/>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FFFFFF"/>
                  </a:solidFill>
                  <a:effectLst/>
                  <a:uLnTx/>
                  <a:uFillTx/>
                  <a:latin typeface="Arial Narrow"/>
                  <a:ea typeface="Arial"/>
                  <a:cs typeface="Arial Narrow"/>
                </a:rPr>
                <a:t>Loyalty, LTR and overall rating of Orlando Health</a:t>
              </a:r>
            </a:p>
          </p:txBody>
        </p:sp>
        <p:sp>
          <p:nvSpPr>
            <p:cNvPr id="121" name="Rectangle 120"/>
            <p:cNvSpPr/>
            <p:nvPr/>
          </p:nvSpPr>
          <p:spPr>
            <a:xfrm>
              <a:off x="6163374" y="5337416"/>
              <a:ext cx="1372650" cy="704808"/>
            </a:xfrm>
            <a:prstGeom prst="rect">
              <a:avLst/>
            </a:prstGeom>
          </p:spPr>
          <p:txBody>
            <a:bodyPr wrap="square" anchor="ctr">
              <a:spAutoFit/>
            </a:bodyPr>
            <a:lstStyle/>
            <a:p>
              <a:pPr marL="0" marR="0" lvl="1" indent="0" algn="ctr" defTabSz="914400" eaLnBrk="0" fontAlgn="auto" latinLnBrk="0" hangingPunct="0">
                <a:lnSpc>
                  <a:spcPct val="90000"/>
                </a:lnSpc>
                <a:spcBef>
                  <a:spcPct val="20000"/>
                </a:spcBef>
                <a:spcAft>
                  <a:spcPts val="0"/>
                </a:spcAft>
                <a:buClrTx/>
                <a:buSzPct val="90000"/>
                <a:buFontTx/>
                <a:buNone/>
                <a:tabLst/>
                <a:defRPr/>
              </a:pPr>
              <a:r>
                <a:rPr kumimoji="0" lang="en-US" sz="1050" b="1" i="0" u="none" strike="noStrike" kern="0" cap="none" spc="0" normalizeH="0" baseline="0" noProof="0" dirty="0">
                  <a:ln>
                    <a:noFill/>
                  </a:ln>
                  <a:solidFill>
                    <a:srgbClr val="FFFFFF"/>
                  </a:solidFill>
                  <a:effectLst/>
                  <a:uLnTx/>
                  <a:uFillTx/>
                  <a:latin typeface="Arial Narrow"/>
                  <a:ea typeface="Arial"/>
                  <a:cs typeface="Arial Narrow"/>
                </a:rPr>
                <a:t>Perceived performance of Orlando Health</a:t>
              </a:r>
            </a:p>
          </p:txBody>
        </p:sp>
      </p:grpSp>
    </p:spTree>
    <p:extLst>
      <p:ext uri="{BB962C8B-B14F-4D97-AF65-F5344CB8AC3E}">
        <p14:creationId xmlns:p14="http://schemas.microsoft.com/office/powerpoint/2010/main" val="83123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744" y="139684"/>
            <a:ext cx="7081769" cy="546940"/>
          </a:xfrm>
        </p:spPr>
        <p:txBody>
          <a:bodyPr/>
          <a:lstStyle/>
          <a:p>
            <a:pPr algn="l"/>
            <a:r>
              <a:rPr lang="en-US" dirty="0">
                <a:solidFill>
                  <a:srgbClr val="01256E"/>
                </a:solidFill>
              </a:rPr>
              <a:t>The HUMAN Brand™ Insights Model</a:t>
            </a:r>
          </a:p>
        </p:txBody>
      </p:sp>
      <p:sp>
        <p:nvSpPr>
          <p:cNvPr id="3" name="Content Placeholder 2"/>
          <p:cNvSpPr>
            <a:spLocks noGrp="1"/>
          </p:cNvSpPr>
          <p:nvPr>
            <p:ph idx="1"/>
          </p:nvPr>
        </p:nvSpPr>
        <p:spPr>
          <a:xfrm>
            <a:off x="247507" y="918776"/>
            <a:ext cx="8731487" cy="1268250"/>
          </a:xfrm>
        </p:spPr>
        <p:txBody>
          <a:bodyPr/>
          <a:lstStyle/>
          <a:p>
            <a:pPr marL="0" indent="0">
              <a:lnSpc>
                <a:spcPct val="90000"/>
              </a:lnSpc>
              <a:spcBef>
                <a:spcPts val="1000"/>
              </a:spcBef>
              <a:buNone/>
            </a:pPr>
            <a:r>
              <a:rPr lang="en-US" sz="1600" dirty="0">
                <a:solidFill>
                  <a:schemeClr val="tx1">
                    <a:lumMod val="75000"/>
                    <a:lumOff val="25000"/>
                  </a:schemeClr>
                </a:solidFill>
              </a:rPr>
              <a:t>Commercially, we call this The HUMAN Brand™ insights model and it has been applied to over 150 companies and brands in eight countries and seven languages over the past decade.</a:t>
            </a:r>
          </a:p>
          <a:p>
            <a:pPr marL="0" indent="0">
              <a:lnSpc>
                <a:spcPct val="90000"/>
              </a:lnSpc>
              <a:spcBef>
                <a:spcPts val="1000"/>
              </a:spcBef>
              <a:buNone/>
            </a:pPr>
            <a:r>
              <a:rPr lang="en-US" sz="1600" dirty="0">
                <a:solidFill>
                  <a:schemeClr val="tx1">
                    <a:lumMod val="75000"/>
                    <a:lumOff val="25000"/>
                  </a:schemeClr>
                </a:solidFill>
              </a:rPr>
              <a:t>One of the objectives of this project was to validate and refine the application of this insights model to the measurement and improvement of patient experiences and relationships.</a:t>
            </a:r>
          </a:p>
        </p:txBody>
      </p:sp>
      <p:sp>
        <p:nvSpPr>
          <p:cNvPr id="5" name="Oval 4">
            <a:extLst>
              <a:ext uri="{FF2B5EF4-FFF2-40B4-BE49-F238E27FC236}">
                <a16:creationId xmlns:a16="http://schemas.microsoft.com/office/drawing/2014/main" id="{B7660D42-2919-FD5B-1A0A-C613EA4CF295}"/>
              </a:ext>
            </a:extLst>
          </p:cNvPr>
          <p:cNvSpPr/>
          <p:nvPr/>
        </p:nvSpPr>
        <p:spPr>
          <a:xfrm>
            <a:off x="1174422" y="2510387"/>
            <a:ext cx="921164" cy="921164"/>
          </a:xfrm>
          <a:prstGeom prst="ellipse">
            <a:avLst/>
          </a:prstGeom>
          <a:solidFill>
            <a:srgbClr val="FF8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36A84F-FAD0-CAED-F65C-118EE6247D13}"/>
              </a:ext>
            </a:extLst>
          </p:cNvPr>
          <p:cNvSpPr/>
          <p:nvPr/>
        </p:nvSpPr>
        <p:spPr>
          <a:xfrm>
            <a:off x="1110588" y="2871054"/>
            <a:ext cx="1048832" cy="407676"/>
          </a:xfrm>
          <a:prstGeom prst="rect">
            <a:avLst/>
          </a:prstGeom>
        </p:spPr>
        <p:txBody>
          <a:bodyPr wrap="square">
            <a:spAutoFit/>
          </a:bodyPr>
          <a:lstStyle/>
          <a:p>
            <a:pPr algn="ctr">
              <a:lnSpc>
                <a:spcPct val="85000"/>
              </a:lnSpc>
            </a:pPr>
            <a:r>
              <a:rPr lang="en-US" sz="1200" b="1" dirty="0">
                <a:solidFill>
                  <a:schemeClr val="bg1"/>
                </a:solidFill>
              </a:rPr>
              <a:t>Warmth</a:t>
            </a:r>
            <a:br>
              <a:rPr lang="en-US" sz="1200" b="1" dirty="0">
                <a:solidFill>
                  <a:schemeClr val="bg1"/>
                </a:solidFill>
              </a:rPr>
            </a:br>
            <a:r>
              <a:rPr lang="en-US" sz="1200" b="1" dirty="0">
                <a:solidFill>
                  <a:schemeClr val="bg1"/>
                </a:solidFill>
              </a:rPr>
              <a:t>Perceptions</a:t>
            </a:r>
            <a:endParaRPr lang="en-US" sz="1200" dirty="0">
              <a:solidFill>
                <a:schemeClr val="bg1"/>
              </a:solidFill>
            </a:endParaRPr>
          </a:p>
        </p:txBody>
      </p:sp>
      <p:cxnSp>
        <p:nvCxnSpPr>
          <p:cNvPr id="7" name="Straight Connector 6">
            <a:extLst>
              <a:ext uri="{FF2B5EF4-FFF2-40B4-BE49-F238E27FC236}">
                <a16:creationId xmlns:a16="http://schemas.microsoft.com/office/drawing/2014/main" id="{5674C310-D8AD-088E-00A4-20CB6C9FD451}"/>
              </a:ext>
            </a:extLst>
          </p:cNvPr>
          <p:cNvCxnSpPr>
            <a:cxnSpLocks/>
          </p:cNvCxnSpPr>
          <p:nvPr/>
        </p:nvCxnSpPr>
        <p:spPr>
          <a:xfrm flipH="1" flipV="1">
            <a:off x="2235201" y="3101976"/>
            <a:ext cx="925921" cy="167799"/>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CB63A2A-2A05-4632-DE7E-E2D343DFB588}"/>
              </a:ext>
            </a:extLst>
          </p:cNvPr>
          <p:cNvPicPr>
            <a:picLocks noChangeAspect="1"/>
          </p:cNvPicPr>
          <p:nvPr/>
        </p:nvPicPr>
        <p:blipFill>
          <a:blip r:embed="rId3"/>
          <a:stretch>
            <a:fillRect/>
          </a:stretch>
        </p:blipFill>
        <p:spPr>
          <a:xfrm>
            <a:off x="1476645" y="2598409"/>
            <a:ext cx="316719" cy="252766"/>
          </a:xfrm>
          <a:prstGeom prst="rect">
            <a:avLst/>
          </a:prstGeom>
        </p:spPr>
      </p:pic>
      <p:sp>
        <p:nvSpPr>
          <p:cNvPr id="9" name="Oval 8">
            <a:extLst>
              <a:ext uri="{FF2B5EF4-FFF2-40B4-BE49-F238E27FC236}">
                <a16:creationId xmlns:a16="http://schemas.microsoft.com/office/drawing/2014/main" id="{6751AB51-96BF-CE15-452C-9EC3AE9110EF}"/>
              </a:ext>
            </a:extLst>
          </p:cNvPr>
          <p:cNvSpPr/>
          <p:nvPr/>
        </p:nvSpPr>
        <p:spPr>
          <a:xfrm>
            <a:off x="1174422" y="3596151"/>
            <a:ext cx="921164" cy="92116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9B7BC9-14BA-3A6E-B318-F2C4A7454FC1}"/>
              </a:ext>
            </a:extLst>
          </p:cNvPr>
          <p:cNvSpPr/>
          <p:nvPr/>
        </p:nvSpPr>
        <p:spPr>
          <a:xfrm>
            <a:off x="1110588" y="3967671"/>
            <a:ext cx="1048832" cy="407676"/>
          </a:xfrm>
          <a:prstGeom prst="rect">
            <a:avLst/>
          </a:prstGeom>
        </p:spPr>
        <p:txBody>
          <a:bodyPr wrap="square">
            <a:spAutoFit/>
          </a:bodyPr>
          <a:lstStyle/>
          <a:p>
            <a:pPr algn="ctr">
              <a:lnSpc>
                <a:spcPct val="85000"/>
              </a:lnSpc>
            </a:pPr>
            <a:r>
              <a:rPr lang="en-US" sz="1200" b="1" dirty="0">
                <a:solidFill>
                  <a:schemeClr val="bg1"/>
                </a:solidFill>
              </a:rPr>
              <a:t>Competence</a:t>
            </a:r>
            <a:br>
              <a:rPr lang="en-US" sz="1200" b="1" dirty="0">
                <a:solidFill>
                  <a:schemeClr val="bg1"/>
                </a:solidFill>
              </a:rPr>
            </a:br>
            <a:r>
              <a:rPr lang="en-US" sz="1200" b="1" dirty="0">
                <a:solidFill>
                  <a:schemeClr val="bg1"/>
                </a:solidFill>
              </a:rPr>
              <a:t>Perceptions</a:t>
            </a:r>
            <a:endParaRPr lang="en-US" sz="1200" dirty="0">
              <a:solidFill>
                <a:schemeClr val="bg1"/>
              </a:solidFill>
            </a:endParaRPr>
          </a:p>
        </p:txBody>
      </p:sp>
      <p:pic>
        <p:nvPicPr>
          <p:cNvPr id="8" name="Picture 7">
            <a:extLst>
              <a:ext uri="{FF2B5EF4-FFF2-40B4-BE49-F238E27FC236}">
                <a16:creationId xmlns:a16="http://schemas.microsoft.com/office/drawing/2014/main" id="{1CC3C30E-4B5C-DC22-1CC1-CC69C3F4E678}"/>
              </a:ext>
            </a:extLst>
          </p:cNvPr>
          <p:cNvPicPr>
            <a:picLocks noChangeAspect="1"/>
          </p:cNvPicPr>
          <p:nvPr/>
        </p:nvPicPr>
        <p:blipFill>
          <a:blip r:embed="rId4"/>
          <a:stretch>
            <a:fillRect/>
          </a:stretch>
        </p:blipFill>
        <p:spPr>
          <a:xfrm>
            <a:off x="1475772" y="3646321"/>
            <a:ext cx="318465" cy="318465"/>
          </a:xfrm>
          <a:prstGeom prst="rect">
            <a:avLst/>
          </a:prstGeom>
        </p:spPr>
      </p:pic>
      <p:cxnSp>
        <p:nvCxnSpPr>
          <p:cNvPr id="12" name="Straight Connector 11">
            <a:extLst>
              <a:ext uri="{FF2B5EF4-FFF2-40B4-BE49-F238E27FC236}">
                <a16:creationId xmlns:a16="http://schemas.microsoft.com/office/drawing/2014/main" id="{913718F4-35F9-A658-BA5E-27F8D8F83041}"/>
              </a:ext>
            </a:extLst>
          </p:cNvPr>
          <p:cNvCxnSpPr>
            <a:cxnSpLocks/>
          </p:cNvCxnSpPr>
          <p:nvPr/>
        </p:nvCxnSpPr>
        <p:spPr>
          <a:xfrm flipH="1">
            <a:off x="2289387" y="3805553"/>
            <a:ext cx="871736" cy="298805"/>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5558FB7-1105-7589-1412-2A9C776109B5}"/>
              </a:ext>
            </a:extLst>
          </p:cNvPr>
          <p:cNvSpPr/>
          <p:nvPr/>
        </p:nvSpPr>
        <p:spPr>
          <a:xfrm>
            <a:off x="3297410" y="3101976"/>
            <a:ext cx="921164" cy="921164"/>
          </a:xfrm>
          <a:prstGeom prst="ellipse">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C64AB79-B851-3353-74C5-93FF6C0C6D37}"/>
              </a:ext>
            </a:extLst>
          </p:cNvPr>
          <p:cNvCxnSpPr>
            <a:cxnSpLocks/>
          </p:cNvCxnSpPr>
          <p:nvPr/>
        </p:nvCxnSpPr>
        <p:spPr>
          <a:xfrm flipH="1">
            <a:off x="4309645" y="3550881"/>
            <a:ext cx="659316" cy="0"/>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A0A065F-C78B-8461-C9D0-D49C4DBFA135}"/>
              </a:ext>
            </a:extLst>
          </p:cNvPr>
          <p:cNvSpPr/>
          <p:nvPr/>
        </p:nvSpPr>
        <p:spPr>
          <a:xfrm>
            <a:off x="5097854" y="3101976"/>
            <a:ext cx="921164" cy="921164"/>
          </a:xfrm>
          <a:prstGeom prst="ellipse">
            <a:avLst/>
          </a:prstGeom>
          <a:solidFill>
            <a:srgbClr val="01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0FE2910-40BF-DFED-CDCE-1EC43823BA58}"/>
              </a:ext>
            </a:extLst>
          </p:cNvPr>
          <p:cNvCxnSpPr>
            <a:cxnSpLocks/>
          </p:cNvCxnSpPr>
          <p:nvPr/>
        </p:nvCxnSpPr>
        <p:spPr>
          <a:xfrm flipH="1">
            <a:off x="6106971" y="3550881"/>
            <a:ext cx="659316" cy="0"/>
          </a:xfrm>
          <a:prstGeom prst="line">
            <a:avLst/>
          </a:prstGeom>
          <a:ln>
            <a:solidFill>
              <a:srgbClr val="01256E"/>
            </a:solidFill>
            <a:head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3D82E48-0BE9-1B07-FA9E-0C04DC315AA4}"/>
              </a:ext>
            </a:extLst>
          </p:cNvPr>
          <p:cNvSpPr/>
          <p:nvPr/>
        </p:nvSpPr>
        <p:spPr>
          <a:xfrm>
            <a:off x="6895180" y="3101976"/>
            <a:ext cx="921164" cy="921164"/>
          </a:xfrm>
          <a:prstGeom prst="ellipse">
            <a:avLst/>
          </a:prstGeom>
          <a:solidFill>
            <a:srgbClr val="0F8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035B68-74B1-089D-E881-1ED88CC35C45}"/>
              </a:ext>
            </a:extLst>
          </p:cNvPr>
          <p:cNvSpPr/>
          <p:nvPr/>
        </p:nvSpPr>
        <p:spPr>
          <a:xfrm>
            <a:off x="3236694" y="3497610"/>
            <a:ext cx="1048832" cy="407612"/>
          </a:xfrm>
          <a:prstGeom prst="rect">
            <a:avLst/>
          </a:prstGeom>
        </p:spPr>
        <p:txBody>
          <a:bodyPr wrap="square">
            <a:spAutoFit/>
          </a:bodyPr>
          <a:lstStyle/>
          <a:p>
            <a:pPr algn="ctr">
              <a:lnSpc>
                <a:spcPct val="85000"/>
              </a:lnSpc>
            </a:pPr>
            <a:r>
              <a:rPr lang="en-US" sz="1200" b="1" dirty="0">
                <a:solidFill>
                  <a:schemeClr val="bg1"/>
                </a:solidFill>
              </a:rPr>
              <a:t>Positive</a:t>
            </a:r>
          </a:p>
          <a:p>
            <a:pPr algn="ctr">
              <a:lnSpc>
                <a:spcPct val="85000"/>
              </a:lnSpc>
            </a:pPr>
            <a:r>
              <a:rPr lang="en-US" sz="1200" b="1" dirty="0">
                <a:solidFill>
                  <a:schemeClr val="bg1"/>
                </a:solidFill>
              </a:rPr>
              <a:t>Emotions</a:t>
            </a:r>
            <a:endParaRPr lang="en-US" sz="1200" dirty="0">
              <a:solidFill>
                <a:schemeClr val="bg1"/>
              </a:solidFill>
            </a:endParaRPr>
          </a:p>
        </p:txBody>
      </p:sp>
      <p:sp>
        <p:nvSpPr>
          <p:cNvPr id="20" name="Rectangle 19">
            <a:extLst>
              <a:ext uri="{FF2B5EF4-FFF2-40B4-BE49-F238E27FC236}">
                <a16:creationId xmlns:a16="http://schemas.microsoft.com/office/drawing/2014/main" id="{CCD89D6F-A53E-F685-4C86-99F0DA1323EB}"/>
              </a:ext>
            </a:extLst>
          </p:cNvPr>
          <p:cNvSpPr/>
          <p:nvPr/>
        </p:nvSpPr>
        <p:spPr>
          <a:xfrm>
            <a:off x="5018414" y="3497610"/>
            <a:ext cx="1048832" cy="407612"/>
          </a:xfrm>
          <a:prstGeom prst="rect">
            <a:avLst/>
          </a:prstGeom>
        </p:spPr>
        <p:txBody>
          <a:bodyPr wrap="square">
            <a:spAutoFit/>
          </a:bodyPr>
          <a:lstStyle/>
          <a:p>
            <a:pPr algn="ctr">
              <a:lnSpc>
                <a:spcPct val="85000"/>
              </a:lnSpc>
            </a:pPr>
            <a:r>
              <a:rPr lang="en-US" sz="1200" b="1" dirty="0">
                <a:solidFill>
                  <a:schemeClr val="bg1"/>
                </a:solidFill>
              </a:rPr>
              <a:t>Human</a:t>
            </a:r>
          </a:p>
          <a:p>
            <a:pPr algn="ctr">
              <a:lnSpc>
                <a:spcPct val="85000"/>
              </a:lnSpc>
            </a:pPr>
            <a:r>
              <a:rPr lang="en-US" sz="1200" b="1" dirty="0">
                <a:solidFill>
                  <a:schemeClr val="bg1"/>
                </a:solidFill>
              </a:rPr>
              <a:t>Loyalty</a:t>
            </a:r>
            <a:endParaRPr lang="en-US" sz="1200" dirty="0">
              <a:solidFill>
                <a:schemeClr val="bg1"/>
              </a:solidFill>
            </a:endParaRPr>
          </a:p>
        </p:txBody>
      </p:sp>
      <p:sp>
        <p:nvSpPr>
          <p:cNvPr id="21" name="Rectangle 20">
            <a:extLst>
              <a:ext uri="{FF2B5EF4-FFF2-40B4-BE49-F238E27FC236}">
                <a16:creationId xmlns:a16="http://schemas.microsoft.com/office/drawing/2014/main" id="{EB287FC2-AB5E-E2DE-2321-4112E97E0E45}"/>
              </a:ext>
            </a:extLst>
          </p:cNvPr>
          <p:cNvSpPr/>
          <p:nvPr/>
        </p:nvSpPr>
        <p:spPr>
          <a:xfrm>
            <a:off x="6831346" y="3496186"/>
            <a:ext cx="1048832" cy="407612"/>
          </a:xfrm>
          <a:prstGeom prst="rect">
            <a:avLst/>
          </a:prstGeom>
        </p:spPr>
        <p:txBody>
          <a:bodyPr wrap="square">
            <a:spAutoFit/>
          </a:bodyPr>
          <a:lstStyle/>
          <a:p>
            <a:pPr algn="ctr">
              <a:lnSpc>
                <a:spcPct val="85000"/>
              </a:lnSpc>
            </a:pPr>
            <a:r>
              <a:rPr lang="en-US" sz="1200" b="1" dirty="0">
                <a:solidFill>
                  <a:schemeClr val="bg1"/>
                </a:solidFill>
              </a:rPr>
              <a:t>Human</a:t>
            </a:r>
          </a:p>
          <a:p>
            <a:pPr algn="ctr">
              <a:lnSpc>
                <a:spcPct val="85000"/>
              </a:lnSpc>
            </a:pPr>
            <a:r>
              <a:rPr lang="en-US" sz="1200" b="1" dirty="0">
                <a:solidFill>
                  <a:schemeClr val="bg1"/>
                </a:solidFill>
              </a:rPr>
              <a:t>Behavior</a:t>
            </a:r>
            <a:endParaRPr lang="en-US" sz="1200" dirty="0">
              <a:solidFill>
                <a:schemeClr val="bg1"/>
              </a:solidFill>
            </a:endParaRPr>
          </a:p>
        </p:txBody>
      </p:sp>
      <p:pic>
        <p:nvPicPr>
          <p:cNvPr id="11" name="Picture 10">
            <a:extLst>
              <a:ext uri="{FF2B5EF4-FFF2-40B4-BE49-F238E27FC236}">
                <a16:creationId xmlns:a16="http://schemas.microsoft.com/office/drawing/2014/main" id="{E4F29648-FFBB-C025-EC6A-5F80A646FCB0}"/>
              </a:ext>
            </a:extLst>
          </p:cNvPr>
          <p:cNvPicPr>
            <a:picLocks noChangeAspect="1"/>
          </p:cNvPicPr>
          <p:nvPr/>
        </p:nvPicPr>
        <p:blipFill>
          <a:blip r:embed="rId5"/>
          <a:stretch>
            <a:fillRect/>
          </a:stretch>
        </p:blipFill>
        <p:spPr>
          <a:xfrm>
            <a:off x="3574347" y="3173018"/>
            <a:ext cx="367290" cy="327797"/>
          </a:xfrm>
          <a:prstGeom prst="rect">
            <a:avLst/>
          </a:prstGeom>
        </p:spPr>
      </p:pic>
      <p:pic>
        <p:nvPicPr>
          <p:cNvPr id="22" name="Picture 21">
            <a:extLst>
              <a:ext uri="{FF2B5EF4-FFF2-40B4-BE49-F238E27FC236}">
                <a16:creationId xmlns:a16="http://schemas.microsoft.com/office/drawing/2014/main" id="{DC5BBE44-5677-992F-4E9C-E54CC5796414}"/>
              </a:ext>
            </a:extLst>
          </p:cNvPr>
          <p:cNvPicPr>
            <a:picLocks noChangeAspect="1"/>
          </p:cNvPicPr>
          <p:nvPr/>
        </p:nvPicPr>
        <p:blipFill>
          <a:blip r:embed="rId6"/>
          <a:stretch>
            <a:fillRect/>
          </a:stretch>
        </p:blipFill>
        <p:spPr>
          <a:xfrm>
            <a:off x="5396852" y="3173018"/>
            <a:ext cx="323168" cy="323168"/>
          </a:xfrm>
          <a:prstGeom prst="rect">
            <a:avLst/>
          </a:prstGeom>
        </p:spPr>
      </p:pic>
      <p:pic>
        <p:nvPicPr>
          <p:cNvPr id="23" name="Picture 22">
            <a:extLst>
              <a:ext uri="{FF2B5EF4-FFF2-40B4-BE49-F238E27FC236}">
                <a16:creationId xmlns:a16="http://schemas.microsoft.com/office/drawing/2014/main" id="{F147DF69-EF8C-4950-53EF-6D3C95517511}"/>
              </a:ext>
            </a:extLst>
          </p:cNvPr>
          <p:cNvPicPr>
            <a:picLocks noChangeAspect="1"/>
          </p:cNvPicPr>
          <p:nvPr/>
        </p:nvPicPr>
        <p:blipFill>
          <a:blip r:embed="rId7"/>
          <a:stretch>
            <a:fillRect/>
          </a:stretch>
        </p:blipFill>
        <p:spPr>
          <a:xfrm>
            <a:off x="7174632" y="3221396"/>
            <a:ext cx="362259" cy="226412"/>
          </a:xfrm>
          <a:prstGeom prst="rect">
            <a:avLst/>
          </a:prstGeom>
        </p:spPr>
      </p:pic>
    </p:spTree>
    <p:extLst>
      <p:ext uri="{BB962C8B-B14F-4D97-AF65-F5344CB8AC3E}">
        <p14:creationId xmlns:p14="http://schemas.microsoft.com/office/powerpoint/2010/main" val="24818263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3" name="Title 1">
            <a:extLst>
              <a:ext uri="{FF2B5EF4-FFF2-40B4-BE49-F238E27FC236}">
                <a16:creationId xmlns:a16="http://schemas.microsoft.com/office/drawing/2014/main" id="{173759B0-2551-9640-9C96-C26D19415981}"/>
              </a:ext>
            </a:extLst>
          </p:cNvPr>
          <p:cNvSpPr txBox="1">
            <a:spLocks/>
          </p:cNvSpPr>
          <p:nvPr/>
        </p:nvSpPr>
        <p:spPr>
          <a:xfrm>
            <a:off x="662332" y="132939"/>
            <a:ext cx="7341429" cy="546940"/>
          </a:xfrm>
          <a:prstGeom prst="rect">
            <a:avLst/>
          </a:prstGeom>
        </p:spPr>
        <p:txBody>
          <a:bodyPr anchor="ctr" anchorCtr="0"/>
          <a:lstStyle>
            <a:lvl1pPr algn="ctr"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l"/>
            <a:r>
              <a:rPr lang="en-US" dirty="0">
                <a:solidFill>
                  <a:srgbClr val="01256E"/>
                </a:solidFill>
              </a:rPr>
              <a:t>Patient Relationships Require Personalization</a:t>
            </a:r>
          </a:p>
        </p:txBody>
      </p:sp>
      <p:sp>
        <p:nvSpPr>
          <p:cNvPr id="16" name="Content Placeholder 2">
            <a:extLst>
              <a:ext uri="{FF2B5EF4-FFF2-40B4-BE49-F238E27FC236}">
                <a16:creationId xmlns:a16="http://schemas.microsoft.com/office/drawing/2014/main" id="{381E64B3-B506-7A48-9A72-389DCD832E88}"/>
              </a:ext>
            </a:extLst>
          </p:cNvPr>
          <p:cNvSpPr>
            <a:spLocks noGrp="1"/>
          </p:cNvSpPr>
          <p:nvPr>
            <p:ph idx="1"/>
          </p:nvPr>
        </p:nvSpPr>
        <p:spPr>
          <a:xfrm>
            <a:off x="376923" y="762870"/>
            <a:ext cx="8398009" cy="584817"/>
          </a:xfrm>
        </p:spPr>
        <p:txBody>
          <a:bodyPr/>
          <a:lstStyle/>
          <a:p>
            <a:pPr marL="0" indent="0">
              <a:spcAft>
                <a:spcPts val="0"/>
              </a:spcAft>
              <a:buNone/>
            </a:pPr>
            <a:r>
              <a:rPr lang="en-US" sz="1600" dirty="0">
                <a:solidFill>
                  <a:schemeClr val="tx1">
                    <a:lumMod val="75000"/>
                    <a:lumOff val="25000"/>
                  </a:schemeClr>
                </a:solidFill>
              </a:rPr>
              <a:t>Healthcare attitudes, priorities, perceptions and health system loyalty vary significantly across four distinct, attitudinal patient types, so care personalization is needed to strengthen relationships.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sp>
        <p:nvSpPr>
          <p:cNvPr id="32" name="Rectangle 31"/>
          <p:cNvSpPr/>
          <p:nvPr/>
        </p:nvSpPr>
        <p:spPr>
          <a:xfrm>
            <a:off x="147690" y="1657735"/>
            <a:ext cx="8829178" cy="3151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Google Shape;388;p53"/>
          <p:cNvSpPr txBox="1">
            <a:spLocks/>
          </p:cNvSpPr>
          <p:nvPr/>
        </p:nvSpPr>
        <p:spPr>
          <a:xfrm>
            <a:off x="3003719" y="1506530"/>
            <a:ext cx="3399852" cy="586200"/>
          </a:xfrm>
          <a:prstGeom prst="rect">
            <a:avLst/>
          </a:prstGeom>
          <a:noFill/>
          <a:ln>
            <a:noFill/>
          </a:ln>
        </p:spPr>
        <p:txBody>
          <a:bodyPr spcFirstLastPara="1" wrap="square" lIns="91425" tIns="45700" rIns="91425" bIns="45700" anchor="ctr" anchorCtr="0">
            <a:noAutofit/>
          </a:bodyPr>
          <a:lstStyle>
            <a:lvl1pPr marR="0" lvl="0" algn="ctr" defTabSz="914400" rtl="0" eaLnBrk="1" latinLnBrk="0" hangingPunct="1">
              <a:lnSpc>
                <a:spcPct val="90000"/>
              </a:lnSpc>
              <a:spcBef>
                <a:spcPts val="0"/>
              </a:spcBef>
              <a:spcAft>
                <a:spcPts val="0"/>
              </a:spcAft>
              <a:buSzPts val="3000"/>
              <a:buNone/>
              <a:defRPr sz="4400" b="1" i="0" u="none" strike="noStrike" kern="1200" cap="none">
                <a:solidFill>
                  <a:schemeClr val="dk1"/>
                </a:solidFill>
                <a:latin typeface="Proxima Nova"/>
                <a:ea typeface="Proxima Nova"/>
                <a:cs typeface="Proxima Nova"/>
                <a:sym typeface="Proxima Nova"/>
              </a:defRPr>
            </a:lvl1pPr>
            <a:lvl2pPr marR="0" lvl="1"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2pPr>
            <a:lvl3pPr marR="0" lvl="2"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3pPr>
            <a:lvl4pPr marR="0" lvl="3"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4pPr>
            <a:lvl5pPr marR="0" lvl="4"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5pPr>
            <a:lvl6pPr marR="0" lvl="5"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6pPr>
            <a:lvl7pPr marR="0" lvl="6"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7pPr>
            <a:lvl8pPr marR="0" lvl="7"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8pPr>
            <a:lvl9pPr marR="0" lvl="8" algn="l" rtl="0">
              <a:spcBef>
                <a:spcPts val="0"/>
              </a:spcBef>
              <a:spcAft>
                <a:spcPts val="0"/>
              </a:spcAft>
              <a:buSzPts val="3000"/>
              <a:buNone/>
              <a:defRPr sz="3600" b="1" i="0" u="none" strike="noStrike" cap="none">
                <a:solidFill>
                  <a:schemeClr val="dk1"/>
                </a:solidFill>
                <a:latin typeface="Proxima Nova"/>
                <a:ea typeface="Proxima Nova"/>
                <a:cs typeface="Proxima Nova"/>
                <a:sym typeface="Proxima Nova"/>
              </a:defRPr>
            </a:lvl9pPr>
          </a:lstStyle>
          <a:p>
            <a:r>
              <a:rPr lang="en-US" sz="1600" dirty="0">
                <a:solidFill>
                  <a:prstClr val="black">
                    <a:lumMod val="75000"/>
                    <a:lumOff val="25000"/>
                  </a:prstClr>
                </a:solidFill>
                <a:latin typeface="Calibri" panose="020F0502020204030204"/>
              </a:rPr>
              <a:t>Four Distinct Attitudinal Patient Types</a:t>
            </a:r>
          </a:p>
        </p:txBody>
      </p:sp>
      <p:sp>
        <p:nvSpPr>
          <p:cNvPr id="34" name="Content Placeholder 2">
            <a:extLst>
              <a:ext uri="{FF2B5EF4-FFF2-40B4-BE49-F238E27FC236}">
                <a16:creationId xmlns:a16="http://schemas.microsoft.com/office/drawing/2014/main" id="{06847B26-B1EB-0743-AFB6-1DD0515EDDF7}"/>
              </a:ext>
            </a:extLst>
          </p:cNvPr>
          <p:cNvSpPr txBox="1">
            <a:spLocks/>
          </p:cNvSpPr>
          <p:nvPr/>
        </p:nvSpPr>
        <p:spPr>
          <a:xfrm>
            <a:off x="2659209" y="2224053"/>
            <a:ext cx="1502863" cy="584817"/>
          </a:xfrm>
          <a:prstGeom prst="rect">
            <a:avLst/>
          </a:prstGeom>
        </p:spPr>
        <p:txBody>
          <a:bodyPr anchor="t" anchorCtr="0"/>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8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en-US" sz="1100" b="1" dirty="0">
                <a:solidFill>
                  <a:prstClr val="black">
                    <a:lumMod val="75000"/>
                    <a:lumOff val="25000"/>
                  </a:prstClr>
                </a:solidFill>
              </a:rPr>
              <a:t>Disengaged Health Riskers</a:t>
            </a:r>
            <a:br>
              <a:rPr lang="en-US" sz="1100" b="1" dirty="0">
                <a:solidFill>
                  <a:prstClr val="black">
                    <a:lumMod val="75000"/>
                    <a:lumOff val="25000"/>
                  </a:prstClr>
                </a:solidFill>
              </a:rPr>
            </a:br>
            <a:r>
              <a:rPr lang="en-US" sz="1100" b="1" dirty="0">
                <a:solidFill>
                  <a:prstClr val="black">
                    <a:lumMod val="75000"/>
                    <a:lumOff val="25000"/>
                  </a:prstClr>
                </a:solidFill>
              </a:rPr>
              <a:t>19%</a:t>
            </a:r>
          </a:p>
        </p:txBody>
      </p:sp>
      <p:sp>
        <p:nvSpPr>
          <p:cNvPr id="35" name="Content Placeholder 2">
            <a:extLst>
              <a:ext uri="{FF2B5EF4-FFF2-40B4-BE49-F238E27FC236}">
                <a16:creationId xmlns:a16="http://schemas.microsoft.com/office/drawing/2014/main" id="{67E88BA4-CF6F-9643-B171-DBE0159179B4}"/>
              </a:ext>
            </a:extLst>
          </p:cNvPr>
          <p:cNvSpPr txBox="1">
            <a:spLocks/>
          </p:cNvSpPr>
          <p:nvPr/>
        </p:nvSpPr>
        <p:spPr>
          <a:xfrm>
            <a:off x="5357959" y="2224053"/>
            <a:ext cx="1212757" cy="584817"/>
          </a:xfrm>
          <a:prstGeom prst="rect">
            <a:avLst/>
          </a:prstGeom>
        </p:spPr>
        <p:txBody>
          <a:bodyPr anchor="t" anchorCtr="0"/>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8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en-US" sz="1100" b="1" dirty="0">
                <a:solidFill>
                  <a:prstClr val="black">
                    <a:lumMod val="75000"/>
                    <a:lumOff val="25000"/>
                  </a:prstClr>
                </a:solidFill>
              </a:rPr>
              <a:t>Proactive</a:t>
            </a:r>
            <a:br>
              <a:rPr lang="en-US" sz="1100" b="1" dirty="0">
                <a:solidFill>
                  <a:prstClr val="black">
                    <a:lumMod val="75000"/>
                    <a:lumOff val="25000"/>
                  </a:prstClr>
                </a:solidFill>
              </a:rPr>
            </a:br>
            <a:r>
              <a:rPr lang="en-US" sz="1100" b="1" dirty="0" err="1">
                <a:solidFill>
                  <a:prstClr val="black">
                    <a:lumMod val="75000"/>
                    <a:lumOff val="25000"/>
                  </a:prstClr>
                </a:solidFill>
              </a:rPr>
              <a:t>Reliants</a:t>
            </a:r>
            <a:br>
              <a:rPr lang="en-US" sz="1100" b="1" dirty="0">
                <a:solidFill>
                  <a:prstClr val="black">
                    <a:lumMod val="75000"/>
                    <a:lumOff val="25000"/>
                  </a:prstClr>
                </a:solidFill>
              </a:rPr>
            </a:br>
            <a:r>
              <a:rPr lang="en-US" sz="1100" b="1" dirty="0">
                <a:solidFill>
                  <a:prstClr val="black">
                    <a:lumMod val="75000"/>
                    <a:lumOff val="25000"/>
                  </a:prstClr>
                </a:solidFill>
              </a:rPr>
              <a:t>31%</a:t>
            </a:r>
          </a:p>
        </p:txBody>
      </p:sp>
      <p:sp>
        <p:nvSpPr>
          <p:cNvPr id="36" name="Content Placeholder 2">
            <a:extLst>
              <a:ext uri="{FF2B5EF4-FFF2-40B4-BE49-F238E27FC236}">
                <a16:creationId xmlns:a16="http://schemas.microsoft.com/office/drawing/2014/main" id="{2A4AD343-0497-8044-B88B-C781BEC047D5}"/>
              </a:ext>
            </a:extLst>
          </p:cNvPr>
          <p:cNvSpPr txBox="1">
            <a:spLocks/>
          </p:cNvSpPr>
          <p:nvPr/>
        </p:nvSpPr>
        <p:spPr>
          <a:xfrm>
            <a:off x="2767159" y="3987747"/>
            <a:ext cx="1212757" cy="584817"/>
          </a:xfrm>
          <a:prstGeom prst="rect">
            <a:avLst/>
          </a:prstGeom>
        </p:spPr>
        <p:txBody>
          <a:bodyPr anchor="t" anchorCtr="0"/>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8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en-US" sz="1100" b="1" dirty="0">
                <a:solidFill>
                  <a:prstClr val="black">
                    <a:lumMod val="75000"/>
                    <a:lumOff val="25000"/>
                  </a:prstClr>
                </a:solidFill>
              </a:rPr>
              <a:t>Uncertain </a:t>
            </a:r>
            <a:r>
              <a:rPr lang="en-US" sz="1100" b="1" dirty="0" err="1">
                <a:solidFill>
                  <a:prstClr val="black">
                    <a:lumMod val="75000"/>
                    <a:lumOff val="25000"/>
                  </a:prstClr>
                </a:solidFill>
              </a:rPr>
              <a:t>Reliants</a:t>
            </a:r>
            <a:br>
              <a:rPr lang="en-US" sz="1100" b="1" dirty="0">
                <a:solidFill>
                  <a:prstClr val="black">
                    <a:lumMod val="75000"/>
                    <a:lumOff val="25000"/>
                  </a:prstClr>
                </a:solidFill>
              </a:rPr>
            </a:br>
            <a:r>
              <a:rPr lang="en-US" sz="1100" b="1" dirty="0">
                <a:solidFill>
                  <a:prstClr val="black">
                    <a:lumMod val="75000"/>
                    <a:lumOff val="25000"/>
                  </a:prstClr>
                </a:solidFill>
              </a:rPr>
              <a:t>25%</a:t>
            </a:r>
          </a:p>
        </p:txBody>
      </p:sp>
      <p:sp>
        <p:nvSpPr>
          <p:cNvPr id="37" name="Content Placeholder 2">
            <a:extLst>
              <a:ext uri="{FF2B5EF4-FFF2-40B4-BE49-F238E27FC236}">
                <a16:creationId xmlns:a16="http://schemas.microsoft.com/office/drawing/2014/main" id="{9709F68D-6B13-324C-BD01-3D98FA503609}"/>
              </a:ext>
            </a:extLst>
          </p:cNvPr>
          <p:cNvSpPr txBox="1">
            <a:spLocks/>
          </p:cNvSpPr>
          <p:nvPr/>
        </p:nvSpPr>
        <p:spPr>
          <a:xfrm>
            <a:off x="5357959" y="3987747"/>
            <a:ext cx="1212757" cy="584817"/>
          </a:xfrm>
          <a:prstGeom prst="rect">
            <a:avLst/>
          </a:prstGeom>
        </p:spPr>
        <p:txBody>
          <a:bodyPr anchor="t" anchorCtr="0"/>
          <a:lstStyle>
            <a:lvl1pPr marL="228600" indent="-228600" algn="l" defTabSz="914400" rtl="0" eaLnBrk="1" latinLnBrk="0" hangingPunct="1">
              <a:lnSpc>
                <a:spcPct val="100000"/>
              </a:lnSpc>
              <a:spcBef>
                <a:spcPts val="600"/>
              </a:spcBef>
              <a:spcAft>
                <a:spcPts val="600"/>
              </a:spcAft>
              <a:buClr>
                <a:srgbClr val="0F8674"/>
              </a:buClr>
              <a:buFont typeface="Arial" panose="020B0604020202020204" pitchFamily="34" charset="0"/>
              <a:buChar char="•"/>
              <a:defRPr sz="1800" kern="1200">
                <a:solidFill>
                  <a:schemeClr val="tx1"/>
                </a:solidFill>
                <a:latin typeface="+mn-lt"/>
                <a:ea typeface="+mn-ea"/>
                <a:cs typeface="+mn-cs"/>
              </a:defRPr>
            </a:lvl1pPr>
            <a:lvl2pPr marL="460375" indent="-228600" algn="l" defTabSz="914400" rtl="0" eaLnBrk="1" latinLnBrk="0" hangingPunct="1">
              <a:lnSpc>
                <a:spcPct val="100000"/>
              </a:lnSpc>
              <a:spcBef>
                <a:spcPts val="600"/>
              </a:spcBef>
              <a:spcAft>
                <a:spcPts val="600"/>
              </a:spcAft>
              <a:buClr>
                <a:srgbClr val="0F8674"/>
              </a:buClr>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en-US" sz="1100" b="1" dirty="0">
                <a:solidFill>
                  <a:prstClr val="black">
                    <a:lumMod val="75000"/>
                    <a:lumOff val="25000"/>
                  </a:prstClr>
                </a:solidFill>
              </a:rPr>
              <a:t>Proactive</a:t>
            </a:r>
            <a:br>
              <a:rPr lang="en-US" sz="1100" b="1" dirty="0">
                <a:solidFill>
                  <a:prstClr val="black">
                    <a:lumMod val="75000"/>
                    <a:lumOff val="25000"/>
                  </a:prstClr>
                </a:solidFill>
              </a:rPr>
            </a:br>
            <a:r>
              <a:rPr lang="en-US" sz="1100" b="1" dirty="0">
                <a:solidFill>
                  <a:prstClr val="black">
                    <a:lumMod val="75000"/>
                    <a:lumOff val="25000"/>
                  </a:prstClr>
                </a:solidFill>
              </a:rPr>
              <a:t>Skeptics</a:t>
            </a:r>
            <a:br>
              <a:rPr lang="en-US" sz="1100" b="1" dirty="0">
                <a:solidFill>
                  <a:prstClr val="black">
                    <a:lumMod val="75000"/>
                    <a:lumOff val="25000"/>
                  </a:prstClr>
                </a:solidFill>
              </a:rPr>
            </a:br>
            <a:r>
              <a:rPr lang="en-US" sz="1100" b="1" dirty="0">
                <a:solidFill>
                  <a:prstClr val="black">
                    <a:lumMod val="75000"/>
                    <a:lumOff val="25000"/>
                  </a:prstClr>
                </a:solidFill>
              </a:rPr>
              <a:t>25%</a:t>
            </a:r>
          </a:p>
        </p:txBody>
      </p:sp>
      <p:cxnSp>
        <p:nvCxnSpPr>
          <p:cNvPr id="38" name="Straight Connector 37">
            <a:extLst>
              <a:ext uri="{FF2B5EF4-FFF2-40B4-BE49-F238E27FC236}">
                <a16:creationId xmlns:a16="http://schemas.microsoft.com/office/drawing/2014/main" id="{AB543209-B154-F946-92C3-72B7BBB6212A}"/>
              </a:ext>
            </a:extLst>
          </p:cNvPr>
          <p:cNvCxnSpPr>
            <a:cxnSpLocks/>
          </p:cNvCxnSpPr>
          <p:nvPr/>
        </p:nvCxnSpPr>
        <p:spPr>
          <a:xfrm flipH="1">
            <a:off x="5372070" y="2532883"/>
            <a:ext cx="196527" cy="192804"/>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BA3374-9BB5-E04E-BF1F-913E9D9C114E}"/>
              </a:ext>
            </a:extLst>
          </p:cNvPr>
          <p:cNvCxnSpPr>
            <a:cxnSpLocks/>
          </p:cNvCxnSpPr>
          <p:nvPr/>
        </p:nvCxnSpPr>
        <p:spPr>
          <a:xfrm>
            <a:off x="3781395" y="2532883"/>
            <a:ext cx="196527" cy="192804"/>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C40DE4-824F-B247-A9E7-CCB3F473E0DC}"/>
              </a:ext>
            </a:extLst>
          </p:cNvPr>
          <p:cNvCxnSpPr>
            <a:cxnSpLocks/>
          </p:cNvCxnSpPr>
          <p:nvPr/>
        </p:nvCxnSpPr>
        <p:spPr>
          <a:xfrm flipH="1" flipV="1">
            <a:off x="5372070" y="4075899"/>
            <a:ext cx="196527" cy="192804"/>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698635-DEAF-A74D-B05F-521D1D4CE7FE}"/>
              </a:ext>
            </a:extLst>
          </p:cNvPr>
          <p:cNvCxnSpPr>
            <a:cxnSpLocks/>
          </p:cNvCxnSpPr>
          <p:nvPr/>
        </p:nvCxnSpPr>
        <p:spPr>
          <a:xfrm flipV="1">
            <a:off x="3781395" y="4075899"/>
            <a:ext cx="196527" cy="192804"/>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0B3C2F3C-7B2B-9A40-8C0E-6EDA258C343B}"/>
              </a:ext>
            </a:extLst>
          </p:cNvPr>
          <p:cNvSpPr/>
          <p:nvPr/>
        </p:nvSpPr>
        <p:spPr>
          <a:xfrm>
            <a:off x="6603876" y="2145865"/>
            <a:ext cx="2173050" cy="1158702"/>
          </a:xfrm>
          <a:prstGeom prst="roundRect">
            <a:avLst>
              <a:gd name="adj" fmla="val 7823"/>
            </a:avLst>
          </a:prstGeom>
          <a:solidFill>
            <a:srgbClr val="679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Strong relationships and </a:t>
            </a:r>
            <a:br>
              <a:rPr lang="en-US" sz="1200" dirty="0">
                <a:solidFill>
                  <a:prstClr val="white"/>
                </a:solidFill>
              </a:rPr>
            </a:br>
            <a:r>
              <a:rPr lang="en-US" sz="1200" dirty="0">
                <a:solidFill>
                  <a:prstClr val="white"/>
                </a:solidFill>
              </a:rPr>
              <a:t>trust with care providers, </a:t>
            </a:r>
            <a:br>
              <a:rPr lang="en-US" sz="1200" dirty="0">
                <a:solidFill>
                  <a:prstClr val="white"/>
                </a:solidFill>
              </a:rPr>
            </a:br>
            <a:r>
              <a:rPr lang="en-US" sz="1200" dirty="0">
                <a:solidFill>
                  <a:prstClr val="white"/>
                </a:solidFill>
              </a:rPr>
              <a:t>making them enthusiastic </a:t>
            </a:r>
            <a:br>
              <a:rPr lang="en-US" sz="1200" dirty="0">
                <a:solidFill>
                  <a:prstClr val="white"/>
                </a:solidFill>
              </a:rPr>
            </a:br>
            <a:r>
              <a:rPr lang="en-US" sz="1200" dirty="0">
                <a:solidFill>
                  <a:prstClr val="white"/>
                </a:solidFill>
              </a:rPr>
              <a:t>partners in caring for </a:t>
            </a:r>
            <a:br>
              <a:rPr lang="en-US" sz="1200" dirty="0">
                <a:solidFill>
                  <a:prstClr val="white"/>
                </a:solidFill>
              </a:rPr>
            </a:br>
            <a:r>
              <a:rPr lang="en-US" sz="1200" dirty="0">
                <a:solidFill>
                  <a:prstClr val="white"/>
                </a:solidFill>
              </a:rPr>
              <a:t>themselves and their families.</a:t>
            </a:r>
          </a:p>
        </p:txBody>
      </p:sp>
      <p:sp>
        <p:nvSpPr>
          <p:cNvPr id="44" name="Rounded Rectangle 43">
            <a:extLst>
              <a:ext uri="{FF2B5EF4-FFF2-40B4-BE49-F238E27FC236}">
                <a16:creationId xmlns:a16="http://schemas.microsoft.com/office/drawing/2014/main" id="{0B3C2F3C-7B2B-9A40-8C0E-6EDA258C343B}"/>
              </a:ext>
            </a:extLst>
          </p:cNvPr>
          <p:cNvSpPr/>
          <p:nvPr/>
        </p:nvSpPr>
        <p:spPr>
          <a:xfrm>
            <a:off x="6603876" y="3430941"/>
            <a:ext cx="2173050" cy="1158702"/>
          </a:xfrm>
          <a:prstGeom prst="roundRect">
            <a:avLst>
              <a:gd name="adj" fmla="val 7823"/>
            </a:avLst>
          </a:prstGeom>
          <a:solidFill>
            <a:srgbClr val="FFE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9E012F"/>
              </a:buClr>
            </a:pPr>
            <a:r>
              <a:rPr lang="en-US" sz="1200" dirty="0">
                <a:solidFill>
                  <a:srgbClr val="404040"/>
                </a:solidFill>
              </a:rPr>
              <a:t>Proactive in preventing illnesses, sometimes skeptical of care provider advice and unforgiving of poor care experiences</a:t>
            </a:r>
            <a:r>
              <a:rPr lang="en-US" sz="1100" dirty="0">
                <a:solidFill>
                  <a:srgbClr val="404040"/>
                </a:solidFill>
              </a:rPr>
              <a:t>. </a:t>
            </a:r>
            <a:endParaRPr lang="en-US" sz="1000" dirty="0">
              <a:solidFill>
                <a:srgbClr val="404040"/>
              </a:solidFill>
            </a:endParaRPr>
          </a:p>
        </p:txBody>
      </p:sp>
      <p:sp>
        <p:nvSpPr>
          <p:cNvPr id="45" name="Rounded Rectangle 44">
            <a:extLst>
              <a:ext uri="{FF2B5EF4-FFF2-40B4-BE49-F238E27FC236}">
                <a16:creationId xmlns:a16="http://schemas.microsoft.com/office/drawing/2014/main" id="{0B3C2F3C-7B2B-9A40-8C0E-6EDA258C343B}"/>
              </a:ext>
            </a:extLst>
          </p:cNvPr>
          <p:cNvSpPr/>
          <p:nvPr/>
        </p:nvSpPr>
        <p:spPr>
          <a:xfrm>
            <a:off x="376923" y="2133058"/>
            <a:ext cx="2173050" cy="1158702"/>
          </a:xfrm>
          <a:prstGeom prst="roundRect">
            <a:avLst>
              <a:gd name="adj" fmla="val 7823"/>
            </a:avLst>
          </a:prstGeom>
          <a:solidFill>
            <a:srgbClr val="CE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rPr>
              <a:t>Substantially less concerned with their health, engage in riskier lifestyles and are less trusting of healthcare providers and facilities.</a:t>
            </a:r>
          </a:p>
        </p:txBody>
      </p:sp>
      <p:sp>
        <p:nvSpPr>
          <p:cNvPr id="46" name="Rounded Rectangle 45">
            <a:extLst>
              <a:ext uri="{FF2B5EF4-FFF2-40B4-BE49-F238E27FC236}">
                <a16:creationId xmlns:a16="http://schemas.microsoft.com/office/drawing/2014/main" id="{0B3C2F3C-7B2B-9A40-8C0E-6EDA258C343B}"/>
              </a:ext>
            </a:extLst>
          </p:cNvPr>
          <p:cNvSpPr/>
          <p:nvPr/>
        </p:nvSpPr>
        <p:spPr>
          <a:xfrm>
            <a:off x="376923" y="3437060"/>
            <a:ext cx="2173050" cy="1158702"/>
          </a:xfrm>
          <a:prstGeom prst="roundRect">
            <a:avLst>
              <a:gd name="adj" fmla="val 7823"/>
            </a:avLst>
          </a:prstGeom>
          <a:solidFill>
            <a:srgbClr val="AAC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404040"/>
                </a:solidFill>
              </a:rPr>
              <a:t>Genuinely concerned about their health and trusting of care providers, but often find health information and printed materials confusing.</a:t>
            </a:r>
          </a:p>
        </p:txBody>
      </p:sp>
      <p:sp>
        <p:nvSpPr>
          <p:cNvPr id="47" name="Rounded Rectangle 46">
            <a:extLst>
              <a:ext uri="{FF2B5EF4-FFF2-40B4-BE49-F238E27FC236}">
                <a16:creationId xmlns:a16="http://schemas.microsoft.com/office/drawing/2014/main" id="{0B3C2F3C-7B2B-9A40-8C0E-6EDA258C343B}"/>
              </a:ext>
            </a:extLst>
          </p:cNvPr>
          <p:cNvSpPr/>
          <p:nvPr/>
        </p:nvSpPr>
        <p:spPr>
          <a:xfrm>
            <a:off x="345757" y="2146336"/>
            <a:ext cx="2173050" cy="1158702"/>
          </a:xfrm>
          <a:prstGeom prst="roundRect">
            <a:avLst>
              <a:gd name="adj" fmla="val 7823"/>
            </a:avLst>
          </a:prstGeom>
          <a:solidFill>
            <a:srgbClr val="CE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Orlando Health</a:t>
            </a:r>
            <a:br>
              <a:rPr lang="en-US" sz="1600" b="1" dirty="0">
                <a:solidFill>
                  <a:prstClr val="white"/>
                </a:solidFill>
              </a:rPr>
            </a:br>
            <a:r>
              <a:rPr lang="en-US" sz="1200" dirty="0">
                <a:solidFill>
                  <a:prstClr val="white"/>
                </a:solidFill>
              </a:rPr>
              <a:t>Relationship Strength: 51%</a:t>
            </a:r>
          </a:p>
          <a:p>
            <a:pPr algn="ctr"/>
            <a:r>
              <a:rPr lang="en-US" sz="1200" dirty="0">
                <a:solidFill>
                  <a:prstClr val="white"/>
                </a:solidFill>
              </a:rPr>
              <a:t>Visits: 51</a:t>
            </a:r>
            <a:br>
              <a:rPr lang="en-US" sz="1200" dirty="0">
                <a:solidFill>
                  <a:prstClr val="white"/>
                </a:solidFill>
              </a:rPr>
            </a:br>
            <a:r>
              <a:rPr lang="en-US" sz="1200" dirty="0">
                <a:solidFill>
                  <a:prstClr val="white"/>
                </a:solidFill>
              </a:rPr>
              <a:t>Payments: $54.4k</a:t>
            </a:r>
          </a:p>
        </p:txBody>
      </p:sp>
      <p:sp>
        <p:nvSpPr>
          <p:cNvPr id="48" name="Rounded Rectangle 47">
            <a:extLst>
              <a:ext uri="{FF2B5EF4-FFF2-40B4-BE49-F238E27FC236}">
                <a16:creationId xmlns:a16="http://schemas.microsoft.com/office/drawing/2014/main" id="{0B3C2F3C-7B2B-9A40-8C0E-6EDA258C343B}"/>
              </a:ext>
            </a:extLst>
          </p:cNvPr>
          <p:cNvSpPr/>
          <p:nvPr/>
        </p:nvSpPr>
        <p:spPr>
          <a:xfrm>
            <a:off x="6603876" y="2153699"/>
            <a:ext cx="2173050" cy="1158702"/>
          </a:xfrm>
          <a:prstGeom prst="roundRect">
            <a:avLst>
              <a:gd name="adj" fmla="val 7823"/>
            </a:avLst>
          </a:prstGeom>
          <a:solidFill>
            <a:srgbClr val="679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Orlando Health</a:t>
            </a:r>
            <a:br>
              <a:rPr lang="en-US" sz="1200" dirty="0">
                <a:solidFill>
                  <a:prstClr val="white"/>
                </a:solidFill>
              </a:rPr>
            </a:br>
            <a:r>
              <a:rPr lang="en-US" sz="1200" dirty="0">
                <a:solidFill>
                  <a:prstClr val="white"/>
                </a:solidFill>
              </a:rPr>
              <a:t>Relationship Strength: 79%</a:t>
            </a:r>
          </a:p>
          <a:p>
            <a:pPr algn="ctr"/>
            <a:r>
              <a:rPr lang="en-US" sz="1200" dirty="0">
                <a:solidFill>
                  <a:prstClr val="white"/>
                </a:solidFill>
              </a:rPr>
              <a:t>Visits: 51</a:t>
            </a:r>
            <a:br>
              <a:rPr lang="en-US" sz="1200" dirty="0">
                <a:solidFill>
                  <a:prstClr val="white"/>
                </a:solidFill>
              </a:rPr>
            </a:br>
            <a:r>
              <a:rPr lang="en-US" sz="1200" dirty="0">
                <a:solidFill>
                  <a:prstClr val="white"/>
                </a:solidFill>
              </a:rPr>
              <a:t>Payments: $45.3K</a:t>
            </a:r>
          </a:p>
        </p:txBody>
      </p:sp>
      <p:sp>
        <p:nvSpPr>
          <p:cNvPr id="49" name="Rounded Rectangle 48">
            <a:extLst>
              <a:ext uri="{FF2B5EF4-FFF2-40B4-BE49-F238E27FC236}">
                <a16:creationId xmlns:a16="http://schemas.microsoft.com/office/drawing/2014/main" id="{0B3C2F3C-7B2B-9A40-8C0E-6EDA258C343B}"/>
              </a:ext>
            </a:extLst>
          </p:cNvPr>
          <p:cNvSpPr/>
          <p:nvPr/>
        </p:nvSpPr>
        <p:spPr>
          <a:xfrm>
            <a:off x="6601882" y="3437060"/>
            <a:ext cx="2173050" cy="1158702"/>
          </a:xfrm>
          <a:prstGeom prst="roundRect">
            <a:avLst>
              <a:gd name="adj" fmla="val 7823"/>
            </a:avLst>
          </a:prstGeom>
          <a:solidFill>
            <a:srgbClr val="FFE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04040"/>
                </a:solidFill>
              </a:rPr>
              <a:t>Orlando Health</a:t>
            </a:r>
          </a:p>
          <a:p>
            <a:pPr algn="ctr"/>
            <a:r>
              <a:rPr lang="en-US" sz="1200" dirty="0">
                <a:solidFill>
                  <a:srgbClr val="404040"/>
                </a:solidFill>
              </a:rPr>
              <a:t>Relationship Strength: 68%</a:t>
            </a:r>
          </a:p>
          <a:p>
            <a:pPr algn="ctr"/>
            <a:r>
              <a:rPr lang="en-US" sz="1200" dirty="0">
                <a:solidFill>
                  <a:srgbClr val="404040"/>
                </a:solidFill>
              </a:rPr>
              <a:t>Visits: 46</a:t>
            </a:r>
            <a:br>
              <a:rPr lang="en-US" sz="1200" dirty="0">
                <a:solidFill>
                  <a:srgbClr val="404040"/>
                </a:solidFill>
              </a:rPr>
            </a:br>
            <a:r>
              <a:rPr lang="en-US" sz="1200" dirty="0">
                <a:solidFill>
                  <a:srgbClr val="404040"/>
                </a:solidFill>
              </a:rPr>
              <a:t>Payments: $43.0k</a:t>
            </a:r>
            <a:r>
              <a:rPr lang="en-US" sz="1200" dirty="0">
                <a:solidFill>
                  <a:prstClr val="white"/>
                </a:solidFill>
              </a:rPr>
              <a:t>:</a:t>
            </a:r>
          </a:p>
        </p:txBody>
      </p:sp>
      <p:sp>
        <p:nvSpPr>
          <p:cNvPr id="50" name="Rounded Rectangle 49">
            <a:extLst>
              <a:ext uri="{FF2B5EF4-FFF2-40B4-BE49-F238E27FC236}">
                <a16:creationId xmlns:a16="http://schemas.microsoft.com/office/drawing/2014/main" id="{0B3C2F3C-7B2B-9A40-8C0E-6EDA258C343B}"/>
              </a:ext>
            </a:extLst>
          </p:cNvPr>
          <p:cNvSpPr/>
          <p:nvPr/>
        </p:nvSpPr>
        <p:spPr>
          <a:xfrm>
            <a:off x="345757" y="3437060"/>
            <a:ext cx="2173050" cy="1158702"/>
          </a:xfrm>
          <a:prstGeom prst="roundRect">
            <a:avLst>
              <a:gd name="adj" fmla="val 7823"/>
            </a:avLst>
          </a:prstGeom>
          <a:solidFill>
            <a:srgbClr val="AAC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04040"/>
                </a:solidFill>
              </a:rPr>
              <a:t>Orlando Health</a:t>
            </a:r>
            <a:br>
              <a:rPr lang="en-US" sz="1200" dirty="0">
                <a:solidFill>
                  <a:srgbClr val="404040"/>
                </a:solidFill>
              </a:rPr>
            </a:br>
            <a:r>
              <a:rPr lang="en-US" sz="1200" dirty="0">
                <a:solidFill>
                  <a:srgbClr val="404040"/>
                </a:solidFill>
              </a:rPr>
              <a:t>Relationship Strength: 77%</a:t>
            </a:r>
          </a:p>
          <a:p>
            <a:pPr algn="ctr"/>
            <a:r>
              <a:rPr lang="en-US" sz="1200" dirty="0">
                <a:solidFill>
                  <a:srgbClr val="404040"/>
                </a:solidFill>
              </a:rPr>
              <a:t>Visits: 54</a:t>
            </a:r>
            <a:br>
              <a:rPr lang="en-US" sz="1200" dirty="0">
                <a:solidFill>
                  <a:srgbClr val="404040"/>
                </a:solidFill>
              </a:rPr>
            </a:br>
            <a:r>
              <a:rPr lang="en-US" sz="1200" dirty="0">
                <a:solidFill>
                  <a:srgbClr val="404040"/>
                </a:solidFill>
              </a:rPr>
              <a:t>Payments: $49.2K</a:t>
            </a:r>
          </a:p>
        </p:txBody>
      </p:sp>
      <p:pic>
        <p:nvPicPr>
          <p:cNvPr id="25" name="Picture 24" descr="Website&#10;&#10;Description automatically generated">
            <a:extLst>
              <a:ext uri="{FF2B5EF4-FFF2-40B4-BE49-F238E27FC236}">
                <a16:creationId xmlns:a16="http://schemas.microsoft.com/office/drawing/2014/main" id="{033949E3-D459-DDAD-868C-1E6A13AB4D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791" b="16287"/>
          <a:stretch/>
        </p:blipFill>
        <p:spPr>
          <a:xfrm>
            <a:off x="3168693" y="2262440"/>
            <a:ext cx="2952247" cy="239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095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1657350" y="57150"/>
            <a:ext cx="5829300" cy="514350"/>
          </a:xfrm>
          <a:prstGeom prst="rect">
            <a:avLst/>
          </a:prstGeom>
          <a:noFill/>
          <a:ln w="9525">
            <a:noFill/>
            <a:miter lim="800000"/>
            <a:headEnd/>
            <a:tailEnd/>
          </a:ln>
        </p:spPr>
        <p:txBody>
          <a:bodyPr lIns="68564" tIns="34282" rIns="68564" bIns="34282" anchor="ctr">
            <a:prstTxWarp prst="textNoShape">
              <a:avLst/>
            </a:prstTxWarp>
          </a:bodyPr>
          <a:lstStyle/>
          <a:p>
            <a:pPr algn="ctr">
              <a:lnSpc>
                <a:spcPct val="95000"/>
              </a:lnSpc>
            </a:pPr>
            <a:endParaRPr lang="en-US" sz="2100" b="1" i="1" dirty="0">
              <a:solidFill>
                <a:srgbClr val="103D92"/>
              </a:solidFill>
              <a:latin typeface="ArialMT-Bold" charset="0"/>
              <a:ea typeface="Calibri"/>
              <a:cs typeface="Calibri"/>
            </a:endParaRPr>
          </a:p>
        </p:txBody>
      </p:sp>
      <p:sp>
        <p:nvSpPr>
          <p:cNvPr id="66563" name="Rectangle 3"/>
          <p:cNvSpPr>
            <a:spLocks noGrp="1"/>
          </p:cNvSpPr>
          <p:nvPr>
            <p:ph type="title"/>
          </p:nvPr>
        </p:nvSpPr>
        <p:spPr>
          <a:xfrm>
            <a:off x="686017" y="182164"/>
            <a:ext cx="7197062" cy="428625"/>
          </a:xfrm>
        </p:spPr>
        <p:txBody>
          <a:bodyPr/>
          <a:lstStyle/>
          <a:p>
            <a:pPr>
              <a:defRPr/>
            </a:pPr>
            <a:r>
              <a:rPr lang="en-US" sz="2800" b="1" dirty="0">
                <a:solidFill>
                  <a:srgbClr val="01256E"/>
                </a:solidFill>
                <a:latin typeface="+mn-lt"/>
                <a:ea typeface="Geneva" charset="0"/>
                <a:cs typeface="Geneva" charset="0"/>
              </a:rPr>
              <a:t>Drivers of Orlando Health Patient Relationships</a:t>
            </a:r>
          </a:p>
        </p:txBody>
      </p:sp>
      <p:sp>
        <p:nvSpPr>
          <p:cNvPr id="147461" name="Rectangle 4"/>
          <p:cNvSpPr>
            <a:spLocks noGrp="1"/>
          </p:cNvSpPr>
          <p:nvPr>
            <p:ph idx="1"/>
          </p:nvPr>
        </p:nvSpPr>
        <p:spPr>
          <a:xfrm>
            <a:off x="324748" y="805603"/>
            <a:ext cx="8536898" cy="1297253"/>
          </a:xfrm>
        </p:spPr>
        <p:txBody>
          <a:bodyPr>
            <a:noAutofit/>
          </a:bodyPr>
          <a:lstStyle/>
          <a:p>
            <a:pPr marL="0" indent="0">
              <a:lnSpc>
                <a:spcPct val="100000"/>
              </a:lnSpc>
              <a:spcBef>
                <a:spcPts val="600"/>
              </a:spcBef>
              <a:spcAft>
                <a:spcPts val="600"/>
              </a:spcAft>
              <a:buClr>
                <a:srgbClr val="0F8674"/>
              </a:buClr>
              <a:buNone/>
            </a:pPr>
            <a:r>
              <a:rPr lang="en-US" sz="1600" dirty="0">
                <a:solidFill>
                  <a:srgbClr val="4C4C4C"/>
                </a:solidFill>
                <a:latin typeface="+mn-lt"/>
              </a:rPr>
              <a:t>Regression analysis of patient responses showed that positive emotions, competence and warmth are the primary drivers of relationships with Orlando Health.</a:t>
            </a:r>
          </a:p>
          <a:p>
            <a:pPr marL="0" indent="0">
              <a:lnSpc>
                <a:spcPct val="100000"/>
              </a:lnSpc>
              <a:spcBef>
                <a:spcPts val="600"/>
              </a:spcBef>
              <a:spcAft>
                <a:spcPts val="600"/>
              </a:spcAft>
              <a:buClr>
                <a:srgbClr val="0F8674"/>
              </a:buClr>
              <a:buNone/>
            </a:pPr>
            <a:r>
              <a:rPr lang="en-US" sz="1600" dirty="0">
                <a:solidFill>
                  <a:srgbClr val="4C4C4C"/>
                </a:solidFill>
                <a:latin typeface="+mn-lt"/>
              </a:rPr>
              <a:t>In contrast, demographics, health attitudes and negative emotions have relatively little predictive impact on patient relationships. </a:t>
            </a:r>
          </a:p>
        </p:txBody>
      </p:sp>
      <p:graphicFrame>
        <p:nvGraphicFramePr>
          <p:cNvPr id="10" name="Chart 9">
            <a:extLst>
              <a:ext uri="{FF2B5EF4-FFF2-40B4-BE49-F238E27FC236}">
                <a16:creationId xmlns:a16="http://schemas.microsoft.com/office/drawing/2014/main" id="{96212019-DB2C-4D8E-AE27-34679C2F4D15}"/>
              </a:ext>
            </a:extLst>
          </p:cNvPr>
          <p:cNvGraphicFramePr/>
          <p:nvPr>
            <p:extLst>
              <p:ext uri="{D42A27DB-BD31-4B8C-83A1-F6EECF244321}">
                <p14:modId xmlns:p14="http://schemas.microsoft.com/office/powerpoint/2010/main" val="2517152053"/>
              </p:ext>
            </p:extLst>
          </p:nvPr>
        </p:nvGraphicFramePr>
        <p:xfrm>
          <a:off x="1303315" y="2203496"/>
          <a:ext cx="6579764" cy="26913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193560" y="2259533"/>
            <a:ext cx="4756880" cy="300082"/>
          </a:xfrm>
          <a:prstGeom prst="rect">
            <a:avLst/>
          </a:prstGeom>
          <a:noFill/>
        </p:spPr>
        <p:txBody>
          <a:bodyPr wrap="none" rtlCol="0">
            <a:spAutoFit/>
          </a:bodyPr>
          <a:lstStyle/>
          <a:p>
            <a:r>
              <a:rPr lang="en-US" sz="1350" dirty="0"/>
              <a:t>Variance in Patient Relationships with Orlando Health Explained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0446" y="240097"/>
            <a:ext cx="841077" cy="327052"/>
          </a:xfrm>
          <a:prstGeom prst="rect">
            <a:avLst/>
          </a:prstGeom>
        </p:spPr>
      </p:pic>
    </p:spTree>
    <p:extLst>
      <p:ext uri="{BB962C8B-B14F-4D97-AF65-F5344CB8AC3E}">
        <p14:creationId xmlns:p14="http://schemas.microsoft.com/office/powerpoint/2010/main" val="3291744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22455</TotalTime>
  <Words>1192</Words>
  <Application>Microsoft Office PowerPoint</Application>
  <PresentationFormat>On-screen Show (16:9)</PresentationFormat>
  <Paragraphs>153</Paragraphs>
  <Slides>13</Slides>
  <Notes>12</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13</vt:i4>
      </vt:variant>
    </vt:vector>
  </HeadingPairs>
  <TitlesOfParts>
    <vt:vector size="31" baseType="lpstr">
      <vt:lpstr>Arial</vt:lpstr>
      <vt:lpstr>Arial Narrow</vt:lpstr>
      <vt:lpstr>ArialMT-Bold</vt:lpstr>
      <vt:lpstr>Calibri</vt:lpstr>
      <vt:lpstr>Calibri Light</vt:lpstr>
      <vt:lpstr>Proxima Nova</vt:lpstr>
      <vt:lpstr>Times New Roman</vt:lpstr>
      <vt:lpstr>Wingdings</vt:lpstr>
      <vt:lpstr>Office Theme</vt:lpstr>
      <vt:lpstr>2_Office Theme</vt:lpstr>
      <vt:lpstr>Custom Design</vt:lpstr>
      <vt:lpstr>2_Custom Design</vt:lpstr>
      <vt:lpstr>1_Office Theme</vt:lpstr>
      <vt:lpstr>3_Custom Design</vt:lpstr>
      <vt:lpstr>1_Custom Design</vt:lpstr>
      <vt:lpstr>4_Custom Design</vt:lpstr>
      <vt:lpstr>5_Custom Design</vt:lpstr>
      <vt:lpstr>6_Custom Design</vt:lpstr>
      <vt:lpstr>The Financial Impact of Patient  Relationships With Orlando Health</vt:lpstr>
      <vt:lpstr>PowerPoint Presentation</vt:lpstr>
      <vt:lpstr>PowerPoint Presentation</vt:lpstr>
      <vt:lpstr>Brands as Intentional Agents Framework Applied</vt:lpstr>
      <vt:lpstr>Patient Relationship Research Overview</vt:lpstr>
      <vt:lpstr>Patient Relationship Research Methodology</vt:lpstr>
      <vt:lpstr>The HUMAN Brand™ Insights Model</vt:lpstr>
      <vt:lpstr>PowerPoint Presentation</vt:lpstr>
      <vt:lpstr>Drivers of Orlando Health Patient Relationships</vt:lpstr>
      <vt:lpstr>Impact of Relationships on Payments is Clear</vt:lpstr>
      <vt:lpstr>Perceptions + Emotions + Loyalty = Financial Impact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Cover Slide</dc:title>
  <dc:creator>Chris Malone</dc:creator>
  <cp:lastModifiedBy>Isabella</cp:lastModifiedBy>
  <cp:revision>490</cp:revision>
  <cp:lastPrinted>2022-04-18T15:15:07Z</cp:lastPrinted>
  <dcterms:created xsi:type="dcterms:W3CDTF">2021-12-21T17:50:26Z</dcterms:created>
  <dcterms:modified xsi:type="dcterms:W3CDTF">2022-10-14T14:18:24Z</dcterms:modified>
</cp:coreProperties>
</file>